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92D05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92D05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rgbClr val="92D05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705599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8991600" y="0"/>
                </a:lnTo>
                <a:lnTo>
                  <a:pt x="152400" y="0"/>
                </a:lnTo>
                <a:lnTo>
                  <a:pt x="0" y="0"/>
                </a:lnTo>
                <a:lnTo>
                  <a:pt x="0" y="1392936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1392936"/>
                </a:lnTo>
                <a:lnTo>
                  <a:pt x="8991600" y="1392936"/>
                </a:lnTo>
                <a:lnTo>
                  <a:pt x="8991600" y="6858000"/>
                </a:lnTo>
                <a:lnTo>
                  <a:pt x="9144000" y="6858000"/>
                </a:lnTo>
                <a:lnTo>
                  <a:pt x="9144000" y="1392936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49352" y="6388608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0"/>
                </a:moveTo>
                <a:lnTo>
                  <a:pt x="0" y="0"/>
                </a:lnTo>
                <a:lnTo>
                  <a:pt x="0" y="309371"/>
                </a:lnTo>
                <a:lnTo>
                  <a:pt x="8833104" y="309371"/>
                </a:lnTo>
                <a:lnTo>
                  <a:pt x="8833104" y="0"/>
                </a:lnTo>
                <a:close/>
              </a:path>
            </a:pathLst>
          </a:custGeom>
          <a:solidFill>
            <a:srgbClr val="B32C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2400" y="155447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9D24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00" y="1277111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9144">
            <a:solidFill>
              <a:srgbClr val="9D2412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267200" y="955547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304800"/>
                </a:moveTo>
                <a:lnTo>
                  <a:pt x="605599" y="255384"/>
                </a:lnTo>
                <a:lnTo>
                  <a:pt x="594042" y="208483"/>
                </a:lnTo>
                <a:lnTo>
                  <a:pt x="575564" y="164757"/>
                </a:lnTo>
                <a:lnTo>
                  <a:pt x="550760" y="124815"/>
                </a:lnTo>
                <a:lnTo>
                  <a:pt x="520293" y="89306"/>
                </a:lnTo>
                <a:lnTo>
                  <a:pt x="484771" y="58826"/>
                </a:lnTo>
                <a:lnTo>
                  <a:pt x="444842" y="34036"/>
                </a:lnTo>
                <a:lnTo>
                  <a:pt x="401116" y="15544"/>
                </a:lnTo>
                <a:lnTo>
                  <a:pt x="354215" y="4000"/>
                </a:lnTo>
                <a:lnTo>
                  <a:pt x="304800" y="0"/>
                </a:lnTo>
                <a:lnTo>
                  <a:pt x="255371" y="4000"/>
                </a:lnTo>
                <a:lnTo>
                  <a:pt x="208470" y="15557"/>
                </a:lnTo>
                <a:lnTo>
                  <a:pt x="164744" y="34036"/>
                </a:lnTo>
                <a:lnTo>
                  <a:pt x="124815" y="58839"/>
                </a:lnTo>
                <a:lnTo>
                  <a:pt x="89293" y="89306"/>
                </a:lnTo>
                <a:lnTo>
                  <a:pt x="58826" y="124828"/>
                </a:lnTo>
                <a:lnTo>
                  <a:pt x="34023" y="164757"/>
                </a:lnTo>
                <a:lnTo>
                  <a:pt x="15544" y="208483"/>
                </a:lnTo>
                <a:lnTo>
                  <a:pt x="3987" y="255384"/>
                </a:lnTo>
                <a:lnTo>
                  <a:pt x="0" y="304800"/>
                </a:lnTo>
                <a:lnTo>
                  <a:pt x="3987" y="354228"/>
                </a:lnTo>
                <a:lnTo>
                  <a:pt x="15544" y="401129"/>
                </a:lnTo>
                <a:lnTo>
                  <a:pt x="34023" y="444855"/>
                </a:lnTo>
                <a:lnTo>
                  <a:pt x="58826" y="484797"/>
                </a:lnTo>
                <a:lnTo>
                  <a:pt x="89293" y="520306"/>
                </a:lnTo>
                <a:lnTo>
                  <a:pt x="124815" y="550773"/>
                </a:lnTo>
                <a:lnTo>
                  <a:pt x="164744" y="575576"/>
                </a:lnTo>
                <a:lnTo>
                  <a:pt x="208483" y="594055"/>
                </a:lnTo>
                <a:lnTo>
                  <a:pt x="255371" y="605612"/>
                </a:lnTo>
                <a:lnTo>
                  <a:pt x="304800" y="609600"/>
                </a:lnTo>
                <a:lnTo>
                  <a:pt x="354215" y="605612"/>
                </a:lnTo>
                <a:lnTo>
                  <a:pt x="401116" y="594055"/>
                </a:lnTo>
                <a:lnTo>
                  <a:pt x="444842" y="575576"/>
                </a:lnTo>
                <a:lnTo>
                  <a:pt x="484784" y="550773"/>
                </a:lnTo>
                <a:lnTo>
                  <a:pt x="520293" y="520306"/>
                </a:lnTo>
                <a:lnTo>
                  <a:pt x="550773" y="484784"/>
                </a:lnTo>
                <a:lnTo>
                  <a:pt x="575564" y="444855"/>
                </a:lnTo>
                <a:lnTo>
                  <a:pt x="594055" y="401116"/>
                </a:lnTo>
                <a:lnTo>
                  <a:pt x="605599" y="354228"/>
                </a:lnTo>
                <a:lnTo>
                  <a:pt x="60960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337303" y="1026667"/>
            <a:ext cx="471170" cy="469900"/>
          </a:xfrm>
          <a:custGeom>
            <a:avLst/>
            <a:gdLst/>
            <a:ahLst/>
            <a:cxnLst/>
            <a:rect l="l" t="t" r="r" b="b"/>
            <a:pathLst>
              <a:path w="471170" h="469900">
                <a:moveTo>
                  <a:pt x="258191" y="0"/>
                </a:moveTo>
                <a:lnTo>
                  <a:pt x="234187" y="0"/>
                </a:lnTo>
                <a:lnTo>
                  <a:pt x="210058" y="1270"/>
                </a:lnTo>
                <a:lnTo>
                  <a:pt x="164211" y="10160"/>
                </a:lnTo>
                <a:lnTo>
                  <a:pt x="122300" y="29210"/>
                </a:lnTo>
                <a:lnTo>
                  <a:pt x="84836" y="54610"/>
                </a:lnTo>
                <a:lnTo>
                  <a:pt x="52959" y="86360"/>
                </a:lnTo>
                <a:lnTo>
                  <a:pt x="27940" y="124460"/>
                </a:lnTo>
                <a:lnTo>
                  <a:pt x="10160" y="166370"/>
                </a:lnTo>
                <a:lnTo>
                  <a:pt x="1016" y="212089"/>
                </a:lnTo>
                <a:lnTo>
                  <a:pt x="0" y="236220"/>
                </a:lnTo>
                <a:lnTo>
                  <a:pt x="1397" y="260350"/>
                </a:lnTo>
                <a:lnTo>
                  <a:pt x="11049" y="306070"/>
                </a:lnTo>
                <a:lnTo>
                  <a:pt x="29083" y="347979"/>
                </a:lnTo>
                <a:lnTo>
                  <a:pt x="54610" y="386079"/>
                </a:lnTo>
                <a:lnTo>
                  <a:pt x="86613" y="417829"/>
                </a:lnTo>
                <a:lnTo>
                  <a:pt x="124333" y="443229"/>
                </a:lnTo>
                <a:lnTo>
                  <a:pt x="166750" y="461010"/>
                </a:lnTo>
                <a:lnTo>
                  <a:pt x="212725" y="469900"/>
                </a:lnTo>
                <a:lnTo>
                  <a:pt x="236728" y="469900"/>
                </a:lnTo>
                <a:lnTo>
                  <a:pt x="260858" y="468629"/>
                </a:lnTo>
                <a:lnTo>
                  <a:pt x="284099" y="466089"/>
                </a:lnTo>
                <a:lnTo>
                  <a:pt x="306705" y="459739"/>
                </a:lnTo>
                <a:lnTo>
                  <a:pt x="324696" y="453389"/>
                </a:lnTo>
                <a:lnTo>
                  <a:pt x="213487" y="453389"/>
                </a:lnTo>
                <a:lnTo>
                  <a:pt x="191770" y="449579"/>
                </a:lnTo>
                <a:lnTo>
                  <a:pt x="150749" y="436879"/>
                </a:lnTo>
                <a:lnTo>
                  <a:pt x="113537" y="416560"/>
                </a:lnTo>
                <a:lnTo>
                  <a:pt x="81153" y="389889"/>
                </a:lnTo>
                <a:lnTo>
                  <a:pt x="54356" y="358139"/>
                </a:lnTo>
                <a:lnTo>
                  <a:pt x="34162" y="321310"/>
                </a:lnTo>
                <a:lnTo>
                  <a:pt x="21336" y="279400"/>
                </a:lnTo>
                <a:lnTo>
                  <a:pt x="16827" y="236220"/>
                </a:lnTo>
                <a:lnTo>
                  <a:pt x="16823" y="233679"/>
                </a:lnTo>
                <a:lnTo>
                  <a:pt x="17780" y="213360"/>
                </a:lnTo>
                <a:lnTo>
                  <a:pt x="26416" y="170179"/>
                </a:lnTo>
                <a:lnTo>
                  <a:pt x="43053" y="130810"/>
                </a:lnTo>
                <a:lnTo>
                  <a:pt x="66421" y="96520"/>
                </a:lnTo>
                <a:lnTo>
                  <a:pt x="96138" y="66039"/>
                </a:lnTo>
                <a:lnTo>
                  <a:pt x="130937" y="43179"/>
                </a:lnTo>
                <a:lnTo>
                  <a:pt x="170053" y="26670"/>
                </a:lnTo>
                <a:lnTo>
                  <a:pt x="212598" y="17779"/>
                </a:lnTo>
                <a:lnTo>
                  <a:pt x="235076" y="16510"/>
                </a:lnTo>
                <a:lnTo>
                  <a:pt x="322495" y="16510"/>
                </a:lnTo>
                <a:lnTo>
                  <a:pt x="304292" y="10160"/>
                </a:lnTo>
                <a:lnTo>
                  <a:pt x="281686" y="3810"/>
                </a:lnTo>
                <a:lnTo>
                  <a:pt x="258191" y="0"/>
                </a:lnTo>
                <a:close/>
              </a:path>
              <a:path w="471170" h="469900">
                <a:moveTo>
                  <a:pt x="322495" y="16510"/>
                </a:moveTo>
                <a:lnTo>
                  <a:pt x="235076" y="16510"/>
                </a:lnTo>
                <a:lnTo>
                  <a:pt x="257429" y="17779"/>
                </a:lnTo>
                <a:lnTo>
                  <a:pt x="279146" y="20320"/>
                </a:lnTo>
                <a:lnTo>
                  <a:pt x="320294" y="33020"/>
                </a:lnTo>
                <a:lnTo>
                  <a:pt x="357378" y="53339"/>
                </a:lnTo>
                <a:lnTo>
                  <a:pt x="389890" y="80010"/>
                </a:lnTo>
                <a:lnTo>
                  <a:pt x="416560" y="113029"/>
                </a:lnTo>
                <a:lnTo>
                  <a:pt x="436880" y="149860"/>
                </a:lnTo>
                <a:lnTo>
                  <a:pt x="449580" y="190500"/>
                </a:lnTo>
                <a:lnTo>
                  <a:pt x="454088" y="233679"/>
                </a:lnTo>
                <a:lnTo>
                  <a:pt x="454092" y="236220"/>
                </a:lnTo>
                <a:lnTo>
                  <a:pt x="453136" y="256539"/>
                </a:lnTo>
                <a:lnTo>
                  <a:pt x="444500" y="299720"/>
                </a:lnTo>
                <a:lnTo>
                  <a:pt x="427990" y="339089"/>
                </a:lnTo>
                <a:lnTo>
                  <a:pt x="404495" y="373379"/>
                </a:lnTo>
                <a:lnTo>
                  <a:pt x="374904" y="403860"/>
                </a:lnTo>
                <a:lnTo>
                  <a:pt x="340106" y="426720"/>
                </a:lnTo>
                <a:lnTo>
                  <a:pt x="300863" y="444500"/>
                </a:lnTo>
                <a:lnTo>
                  <a:pt x="258318" y="452120"/>
                </a:lnTo>
                <a:lnTo>
                  <a:pt x="235838" y="453389"/>
                </a:lnTo>
                <a:lnTo>
                  <a:pt x="324696" y="453389"/>
                </a:lnTo>
                <a:lnTo>
                  <a:pt x="368173" y="429260"/>
                </a:lnTo>
                <a:lnTo>
                  <a:pt x="402844" y="400050"/>
                </a:lnTo>
                <a:lnTo>
                  <a:pt x="431292" y="365760"/>
                </a:lnTo>
                <a:lnTo>
                  <a:pt x="452882" y="325120"/>
                </a:lnTo>
                <a:lnTo>
                  <a:pt x="466344" y="281939"/>
                </a:lnTo>
                <a:lnTo>
                  <a:pt x="470916" y="233679"/>
                </a:lnTo>
                <a:lnTo>
                  <a:pt x="469519" y="209550"/>
                </a:lnTo>
                <a:lnTo>
                  <a:pt x="459994" y="163829"/>
                </a:lnTo>
                <a:lnTo>
                  <a:pt x="441960" y="121920"/>
                </a:lnTo>
                <a:lnTo>
                  <a:pt x="416433" y="85089"/>
                </a:lnTo>
                <a:lnTo>
                  <a:pt x="384301" y="52070"/>
                </a:lnTo>
                <a:lnTo>
                  <a:pt x="346710" y="27939"/>
                </a:lnTo>
                <a:lnTo>
                  <a:pt x="326136" y="17779"/>
                </a:lnTo>
                <a:lnTo>
                  <a:pt x="322495" y="16510"/>
                </a:lnTo>
                <a:close/>
              </a:path>
              <a:path w="471170" h="469900">
                <a:moveTo>
                  <a:pt x="235838" y="33020"/>
                </a:moveTo>
                <a:lnTo>
                  <a:pt x="195199" y="36829"/>
                </a:lnTo>
                <a:lnTo>
                  <a:pt x="157225" y="49529"/>
                </a:lnTo>
                <a:lnTo>
                  <a:pt x="122936" y="67310"/>
                </a:lnTo>
                <a:lnTo>
                  <a:pt x="92963" y="92710"/>
                </a:lnTo>
                <a:lnTo>
                  <a:pt x="68199" y="121920"/>
                </a:lnTo>
                <a:lnTo>
                  <a:pt x="49530" y="156210"/>
                </a:lnTo>
                <a:lnTo>
                  <a:pt x="37719" y="194310"/>
                </a:lnTo>
                <a:lnTo>
                  <a:pt x="33591" y="233679"/>
                </a:lnTo>
                <a:lnTo>
                  <a:pt x="33583" y="236220"/>
                </a:lnTo>
                <a:lnTo>
                  <a:pt x="34417" y="255270"/>
                </a:lnTo>
                <a:lnTo>
                  <a:pt x="42418" y="294639"/>
                </a:lnTo>
                <a:lnTo>
                  <a:pt x="57785" y="331470"/>
                </a:lnTo>
                <a:lnTo>
                  <a:pt x="79375" y="363220"/>
                </a:lnTo>
                <a:lnTo>
                  <a:pt x="106680" y="391160"/>
                </a:lnTo>
                <a:lnTo>
                  <a:pt x="138937" y="412750"/>
                </a:lnTo>
                <a:lnTo>
                  <a:pt x="175006" y="427989"/>
                </a:lnTo>
                <a:lnTo>
                  <a:pt x="214375" y="435610"/>
                </a:lnTo>
                <a:lnTo>
                  <a:pt x="235076" y="436879"/>
                </a:lnTo>
                <a:lnTo>
                  <a:pt x="255650" y="435610"/>
                </a:lnTo>
                <a:lnTo>
                  <a:pt x="275717" y="433070"/>
                </a:lnTo>
                <a:lnTo>
                  <a:pt x="295148" y="427989"/>
                </a:lnTo>
                <a:lnTo>
                  <a:pt x="313690" y="421639"/>
                </a:lnTo>
                <a:lnTo>
                  <a:pt x="316211" y="420370"/>
                </a:lnTo>
                <a:lnTo>
                  <a:pt x="234187" y="420370"/>
                </a:lnTo>
                <a:lnTo>
                  <a:pt x="215137" y="419100"/>
                </a:lnTo>
                <a:lnTo>
                  <a:pt x="162306" y="405129"/>
                </a:lnTo>
                <a:lnTo>
                  <a:pt x="116712" y="377189"/>
                </a:lnTo>
                <a:lnTo>
                  <a:pt x="81153" y="337820"/>
                </a:lnTo>
                <a:lnTo>
                  <a:pt x="58166" y="289560"/>
                </a:lnTo>
                <a:lnTo>
                  <a:pt x="50292" y="233679"/>
                </a:lnTo>
                <a:lnTo>
                  <a:pt x="51308" y="214629"/>
                </a:lnTo>
                <a:lnTo>
                  <a:pt x="65278" y="162560"/>
                </a:lnTo>
                <a:lnTo>
                  <a:pt x="93345" y="116839"/>
                </a:lnTo>
                <a:lnTo>
                  <a:pt x="132969" y="81279"/>
                </a:lnTo>
                <a:lnTo>
                  <a:pt x="181737" y="57150"/>
                </a:lnTo>
                <a:lnTo>
                  <a:pt x="236728" y="49529"/>
                </a:lnTo>
                <a:lnTo>
                  <a:pt x="314451" y="49529"/>
                </a:lnTo>
                <a:lnTo>
                  <a:pt x="295910" y="41910"/>
                </a:lnTo>
                <a:lnTo>
                  <a:pt x="276606" y="36829"/>
                </a:lnTo>
                <a:lnTo>
                  <a:pt x="256540" y="34289"/>
                </a:lnTo>
                <a:lnTo>
                  <a:pt x="235838" y="33020"/>
                </a:lnTo>
                <a:close/>
              </a:path>
              <a:path w="471170" h="469900">
                <a:moveTo>
                  <a:pt x="314451" y="49529"/>
                </a:moveTo>
                <a:lnTo>
                  <a:pt x="236728" y="49529"/>
                </a:lnTo>
                <a:lnTo>
                  <a:pt x="255778" y="50800"/>
                </a:lnTo>
                <a:lnTo>
                  <a:pt x="273938" y="53339"/>
                </a:lnTo>
                <a:lnTo>
                  <a:pt x="324866" y="72389"/>
                </a:lnTo>
                <a:lnTo>
                  <a:pt x="367284" y="105410"/>
                </a:lnTo>
                <a:lnTo>
                  <a:pt x="398907" y="148589"/>
                </a:lnTo>
                <a:lnTo>
                  <a:pt x="417068" y="199389"/>
                </a:lnTo>
                <a:lnTo>
                  <a:pt x="420624" y="236220"/>
                </a:lnTo>
                <a:lnTo>
                  <a:pt x="419608" y="255270"/>
                </a:lnTo>
                <a:lnTo>
                  <a:pt x="405638" y="308610"/>
                </a:lnTo>
                <a:lnTo>
                  <a:pt x="377571" y="354329"/>
                </a:lnTo>
                <a:lnTo>
                  <a:pt x="338074" y="389889"/>
                </a:lnTo>
                <a:lnTo>
                  <a:pt x="289433" y="412750"/>
                </a:lnTo>
                <a:lnTo>
                  <a:pt x="234187" y="420370"/>
                </a:lnTo>
                <a:lnTo>
                  <a:pt x="316211" y="420370"/>
                </a:lnTo>
                <a:lnTo>
                  <a:pt x="363600" y="391160"/>
                </a:lnTo>
                <a:lnTo>
                  <a:pt x="391033" y="364489"/>
                </a:lnTo>
                <a:lnTo>
                  <a:pt x="412876" y="331470"/>
                </a:lnTo>
                <a:lnTo>
                  <a:pt x="428244" y="295910"/>
                </a:lnTo>
                <a:lnTo>
                  <a:pt x="436372" y="256539"/>
                </a:lnTo>
                <a:lnTo>
                  <a:pt x="437332" y="233679"/>
                </a:lnTo>
                <a:lnTo>
                  <a:pt x="436499" y="214629"/>
                </a:lnTo>
                <a:lnTo>
                  <a:pt x="428498" y="175260"/>
                </a:lnTo>
                <a:lnTo>
                  <a:pt x="413258" y="139700"/>
                </a:lnTo>
                <a:lnTo>
                  <a:pt x="391541" y="106679"/>
                </a:lnTo>
                <a:lnTo>
                  <a:pt x="364236" y="80010"/>
                </a:lnTo>
                <a:lnTo>
                  <a:pt x="332105" y="57150"/>
                </a:lnTo>
                <a:lnTo>
                  <a:pt x="314451" y="49529"/>
                </a:lnTo>
                <a:close/>
              </a:path>
            </a:pathLst>
          </a:custGeom>
          <a:solidFill>
            <a:srgbClr val="9D2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705599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9144000" y="0"/>
                </a:moveTo>
                <a:lnTo>
                  <a:pt x="0" y="0"/>
                </a:lnTo>
                <a:lnTo>
                  <a:pt x="0" y="152400"/>
                </a:lnTo>
                <a:lnTo>
                  <a:pt x="9144000" y="152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8991600" y="0"/>
                </a:lnTo>
                <a:lnTo>
                  <a:pt x="152400" y="0"/>
                </a:lnTo>
                <a:lnTo>
                  <a:pt x="0" y="0"/>
                </a:lnTo>
                <a:lnTo>
                  <a:pt x="0" y="1392936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1392936"/>
                </a:lnTo>
                <a:lnTo>
                  <a:pt x="8991600" y="1392936"/>
                </a:lnTo>
                <a:lnTo>
                  <a:pt x="8991600" y="6858000"/>
                </a:lnTo>
                <a:lnTo>
                  <a:pt x="9144000" y="6858000"/>
                </a:lnTo>
                <a:lnTo>
                  <a:pt x="9144000" y="1392936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49352" y="6388608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0"/>
                </a:moveTo>
                <a:lnTo>
                  <a:pt x="0" y="0"/>
                </a:lnTo>
                <a:lnTo>
                  <a:pt x="0" y="309371"/>
                </a:lnTo>
                <a:lnTo>
                  <a:pt x="8833104" y="309371"/>
                </a:lnTo>
                <a:lnTo>
                  <a:pt x="8833104" y="0"/>
                </a:lnTo>
                <a:close/>
              </a:path>
            </a:pathLst>
          </a:custGeom>
          <a:solidFill>
            <a:srgbClr val="B32C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52400" y="155447"/>
            <a:ext cx="8833485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9D24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00" y="1277111"/>
            <a:ext cx="8833485" cy="0"/>
          </a:xfrm>
          <a:custGeom>
            <a:avLst/>
            <a:gdLst/>
            <a:ahLst/>
            <a:cxnLst/>
            <a:rect l="l" t="t" r="r" b="b"/>
            <a:pathLst>
              <a:path w="8833485">
                <a:moveTo>
                  <a:pt x="0" y="0"/>
                </a:moveTo>
                <a:lnTo>
                  <a:pt x="8833104" y="0"/>
                </a:lnTo>
              </a:path>
            </a:pathLst>
          </a:custGeom>
          <a:ln w="9144">
            <a:solidFill>
              <a:srgbClr val="9D2412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267200" y="955547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304800"/>
                </a:moveTo>
                <a:lnTo>
                  <a:pt x="605599" y="255384"/>
                </a:lnTo>
                <a:lnTo>
                  <a:pt x="594042" y="208483"/>
                </a:lnTo>
                <a:lnTo>
                  <a:pt x="575564" y="164757"/>
                </a:lnTo>
                <a:lnTo>
                  <a:pt x="550760" y="124815"/>
                </a:lnTo>
                <a:lnTo>
                  <a:pt x="520293" y="89306"/>
                </a:lnTo>
                <a:lnTo>
                  <a:pt x="484771" y="58826"/>
                </a:lnTo>
                <a:lnTo>
                  <a:pt x="444842" y="34036"/>
                </a:lnTo>
                <a:lnTo>
                  <a:pt x="401116" y="15544"/>
                </a:lnTo>
                <a:lnTo>
                  <a:pt x="354215" y="4000"/>
                </a:lnTo>
                <a:lnTo>
                  <a:pt x="304800" y="0"/>
                </a:lnTo>
                <a:lnTo>
                  <a:pt x="255371" y="4000"/>
                </a:lnTo>
                <a:lnTo>
                  <a:pt x="208470" y="15557"/>
                </a:lnTo>
                <a:lnTo>
                  <a:pt x="164744" y="34036"/>
                </a:lnTo>
                <a:lnTo>
                  <a:pt x="124815" y="58839"/>
                </a:lnTo>
                <a:lnTo>
                  <a:pt x="89293" y="89306"/>
                </a:lnTo>
                <a:lnTo>
                  <a:pt x="58826" y="124828"/>
                </a:lnTo>
                <a:lnTo>
                  <a:pt x="34023" y="164757"/>
                </a:lnTo>
                <a:lnTo>
                  <a:pt x="15544" y="208483"/>
                </a:lnTo>
                <a:lnTo>
                  <a:pt x="3987" y="255384"/>
                </a:lnTo>
                <a:lnTo>
                  <a:pt x="0" y="304800"/>
                </a:lnTo>
                <a:lnTo>
                  <a:pt x="3987" y="354228"/>
                </a:lnTo>
                <a:lnTo>
                  <a:pt x="15544" y="401129"/>
                </a:lnTo>
                <a:lnTo>
                  <a:pt x="34023" y="444855"/>
                </a:lnTo>
                <a:lnTo>
                  <a:pt x="58826" y="484797"/>
                </a:lnTo>
                <a:lnTo>
                  <a:pt x="89293" y="520306"/>
                </a:lnTo>
                <a:lnTo>
                  <a:pt x="124815" y="550773"/>
                </a:lnTo>
                <a:lnTo>
                  <a:pt x="164744" y="575576"/>
                </a:lnTo>
                <a:lnTo>
                  <a:pt x="208483" y="594055"/>
                </a:lnTo>
                <a:lnTo>
                  <a:pt x="255371" y="605612"/>
                </a:lnTo>
                <a:lnTo>
                  <a:pt x="304800" y="609600"/>
                </a:lnTo>
                <a:lnTo>
                  <a:pt x="354215" y="605612"/>
                </a:lnTo>
                <a:lnTo>
                  <a:pt x="401116" y="594055"/>
                </a:lnTo>
                <a:lnTo>
                  <a:pt x="444842" y="575576"/>
                </a:lnTo>
                <a:lnTo>
                  <a:pt x="484784" y="550773"/>
                </a:lnTo>
                <a:lnTo>
                  <a:pt x="520293" y="520306"/>
                </a:lnTo>
                <a:lnTo>
                  <a:pt x="550773" y="484784"/>
                </a:lnTo>
                <a:lnTo>
                  <a:pt x="575564" y="444855"/>
                </a:lnTo>
                <a:lnTo>
                  <a:pt x="594055" y="401116"/>
                </a:lnTo>
                <a:lnTo>
                  <a:pt x="605599" y="354228"/>
                </a:lnTo>
                <a:lnTo>
                  <a:pt x="60960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337303" y="1026667"/>
            <a:ext cx="471170" cy="469900"/>
          </a:xfrm>
          <a:custGeom>
            <a:avLst/>
            <a:gdLst/>
            <a:ahLst/>
            <a:cxnLst/>
            <a:rect l="l" t="t" r="r" b="b"/>
            <a:pathLst>
              <a:path w="471170" h="469900">
                <a:moveTo>
                  <a:pt x="258191" y="0"/>
                </a:moveTo>
                <a:lnTo>
                  <a:pt x="234187" y="0"/>
                </a:lnTo>
                <a:lnTo>
                  <a:pt x="210058" y="1270"/>
                </a:lnTo>
                <a:lnTo>
                  <a:pt x="164211" y="10160"/>
                </a:lnTo>
                <a:lnTo>
                  <a:pt x="122300" y="29210"/>
                </a:lnTo>
                <a:lnTo>
                  <a:pt x="84836" y="54610"/>
                </a:lnTo>
                <a:lnTo>
                  <a:pt x="52959" y="86360"/>
                </a:lnTo>
                <a:lnTo>
                  <a:pt x="27940" y="124460"/>
                </a:lnTo>
                <a:lnTo>
                  <a:pt x="10160" y="166370"/>
                </a:lnTo>
                <a:lnTo>
                  <a:pt x="1016" y="212089"/>
                </a:lnTo>
                <a:lnTo>
                  <a:pt x="0" y="236220"/>
                </a:lnTo>
                <a:lnTo>
                  <a:pt x="1397" y="260350"/>
                </a:lnTo>
                <a:lnTo>
                  <a:pt x="11049" y="306070"/>
                </a:lnTo>
                <a:lnTo>
                  <a:pt x="29083" y="347979"/>
                </a:lnTo>
                <a:lnTo>
                  <a:pt x="54610" y="386079"/>
                </a:lnTo>
                <a:lnTo>
                  <a:pt x="86613" y="417829"/>
                </a:lnTo>
                <a:lnTo>
                  <a:pt x="124333" y="443229"/>
                </a:lnTo>
                <a:lnTo>
                  <a:pt x="166750" y="461010"/>
                </a:lnTo>
                <a:lnTo>
                  <a:pt x="212725" y="469900"/>
                </a:lnTo>
                <a:lnTo>
                  <a:pt x="236728" y="469900"/>
                </a:lnTo>
                <a:lnTo>
                  <a:pt x="260858" y="468629"/>
                </a:lnTo>
                <a:lnTo>
                  <a:pt x="284099" y="466089"/>
                </a:lnTo>
                <a:lnTo>
                  <a:pt x="306705" y="459739"/>
                </a:lnTo>
                <a:lnTo>
                  <a:pt x="324696" y="453389"/>
                </a:lnTo>
                <a:lnTo>
                  <a:pt x="213487" y="453389"/>
                </a:lnTo>
                <a:lnTo>
                  <a:pt x="191770" y="449579"/>
                </a:lnTo>
                <a:lnTo>
                  <a:pt x="150749" y="436879"/>
                </a:lnTo>
                <a:lnTo>
                  <a:pt x="113537" y="416560"/>
                </a:lnTo>
                <a:lnTo>
                  <a:pt x="81153" y="389889"/>
                </a:lnTo>
                <a:lnTo>
                  <a:pt x="54356" y="358139"/>
                </a:lnTo>
                <a:lnTo>
                  <a:pt x="34162" y="321310"/>
                </a:lnTo>
                <a:lnTo>
                  <a:pt x="21336" y="279400"/>
                </a:lnTo>
                <a:lnTo>
                  <a:pt x="16827" y="236220"/>
                </a:lnTo>
                <a:lnTo>
                  <a:pt x="16823" y="233679"/>
                </a:lnTo>
                <a:lnTo>
                  <a:pt x="17780" y="213360"/>
                </a:lnTo>
                <a:lnTo>
                  <a:pt x="26416" y="170179"/>
                </a:lnTo>
                <a:lnTo>
                  <a:pt x="43053" y="130810"/>
                </a:lnTo>
                <a:lnTo>
                  <a:pt x="66421" y="96520"/>
                </a:lnTo>
                <a:lnTo>
                  <a:pt x="96138" y="66039"/>
                </a:lnTo>
                <a:lnTo>
                  <a:pt x="130937" y="43179"/>
                </a:lnTo>
                <a:lnTo>
                  <a:pt x="170053" y="26670"/>
                </a:lnTo>
                <a:lnTo>
                  <a:pt x="212598" y="17779"/>
                </a:lnTo>
                <a:lnTo>
                  <a:pt x="235076" y="16510"/>
                </a:lnTo>
                <a:lnTo>
                  <a:pt x="322495" y="16510"/>
                </a:lnTo>
                <a:lnTo>
                  <a:pt x="304292" y="10160"/>
                </a:lnTo>
                <a:lnTo>
                  <a:pt x="281686" y="3810"/>
                </a:lnTo>
                <a:lnTo>
                  <a:pt x="258191" y="0"/>
                </a:lnTo>
                <a:close/>
              </a:path>
              <a:path w="471170" h="469900">
                <a:moveTo>
                  <a:pt x="322495" y="16510"/>
                </a:moveTo>
                <a:lnTo>
                  <a:pt x="235076" y="16510"/>
                </a:lnTo>
                <a:lnTo>
                  <a:pt x="257429" y="17779"/>
                </a:lnTo>
                <a:lnTo>
                  <a:pt x="279146" y="20320"/>
                </a:lnTo>
                <a:lnTo>
                  <a:pt x="320294" y="33020"/>
                </a:lnTo>
                <a:lnTo>
                  <a:pt x="357378" y="53339"/>
                </a:lnTo>
                <a:lnTo>
                  <a:pt x="389890" y="80010"/>
                </a:lnTo>
                <a:lnTo>
                  <a:pt x="416560" y="113029"/>
                </a:lnTo>
                <a:lnTo>
                  <a:pt x="436880" y="149860"/>
                </a:lnTo>
                <a:lnTo>
                  <a:pt x="449580" y="190500"/>
                </a:lnTo>
                <a:lnTo>
                  <a:pt x="454088" y="233679"/>
                </a:lnTo>
                <a:lnTo>
                  <a:pt x="454092" y="236220"/>
                </a:lnTo>
                <a:lnTo>
                  <a:pt x="453136" y="256539"/>
                </a:lnTo>
                <a:lnTo>
                  <a:pt x="444500" y="299720"/>
                </a:lnTo>
                <a:lnTo>
                  <a:pt x="427990" y="339089"/>
                </a:lnTo>
                <a:lnTo>
                  <a:pt x="404495" y="373379"/>
                </a:lnTo>
                <a:lnTo>
                  <a:pt x="374904" y="403860"/>
                </a:lnTo>
                <a:lnTo>
                  <a:pt x="340106" y="426720"/>
                </a:lnTo>
                <a:lnTo>
                  <a:pt x="300863" y="444500"/>
                </a:lnTo>
                <a:lnTo>
                  <a:pt x="258318" y="452120"/>
                </a:lnTo>
                <a:lnTo>
                  <a:pt x="235838" y="453389"/>
                </a:lnTo>
                <a:lnTo>
                  <a:pt x="324696" y="453389"/>
                </a:lnTo>
                <a:lnTo>
                  <a:pt x="368173" y="429260"/>
                </a:lnTo>
                <a:lnTo>
                  <a:pt x="402844" y="400050"/>
                </a:lnTo>
                <a:lnTo>
                  <a:pt x="431292" y="365760"/>
                </a:lnTo>
                <a:lnTo>
                  <a:pt x="452882" y="325120"/>
                </a:lnTo>
                <a:lnTo>
                  <a:pt x="466344" y="281939"/>
                </a:lnTo>
                <a:lnTo>
                  <a:pt x="470916" y="233679"/>
                </a:lnTo>
                <a:lnTo>
                  <a:pt x="469519" y="209550"/>
                </a:lnTo>
                <a:lnTo>
                  <a:pt x="459994" y="163829"/>
                </a:lnTo>
                <a:lnTo>
                  <a:pt x="441960" y="121920"/>
                </a:lnTo>
                <a:lnTo>
                  <a:pt x="416433" y="85089"/>
                </a:lnTo>
                <a:lnTo>
                  <a:pt x="384301" y="52070"/>
                </a:lnTo>
                <a:lnTo>
                  <a:pt x="346710" y="27939"/>
                </a:lnTo>
                <a:lnTo>
                  <a:pt x="326136" y="17779"/>
                </a:lnTo>
                <a:lnTo>
                  <a:pt x="322495" y="16510"/>
                </a:lnTo>
                <a:close/>
              </a:path>
              <a:path w="471170" h="469900">
                <a:moveTo>
                  <a:pt x="235838" y="33020"/>
                </a:moveTo>
                <a:lnTo>
                  <a:pt x="195199" y="36829"/>
                </a:lnTo>
                <a:lnTo>
                  <a:pt x="157225" y="49529"/>
                </a:lnTo>
                <a:lnTo>
                  <a:pt x="122936" y="67310"/>
                </a:lnTo>
                <a:lnTo>
                  <a:pt x="92963" y="92710"/>
                </a:lnTo>
                <a:lnTo>
                  <a:pt x="68199" y="121920"/>
                </a:lnTo>
                <a:lnTo>
                  <a:pt x="49530" y="156210"/>
                </a:lnTo>
                <a:lnTo>
                  <a:pt x="37719" y="194310"/>
                </a:lnTo>
                <a:lnTo>
                  <a:pt x="33591" y="233679"/>
                </a:lnTo>
                <a:lnTo>
                  <a:pt x="33583" y="236220"/>
                </a:lnTo>
                <a:lnTo>
                  <a:pt x="34417" y="255270"/>
                </a:lnTo>
                <a:lnTo>
                  <a:pt x="42418" y="294639"/>
                </a:lnTo>
                <a:lnTo>
                  <a:pt x="57785" y="331470"/>
                </a:lnTo>
                <a:lnTo>
                  <a:pt x="79375" y="363220"/>
                </a:lnTo>
                <a:lnTo>
                  <a:pt x="106680" y="391160"/>
                </a:lnTo>
                <a:lnTo>
                  <a:pt x="138937" y="412750"/>
                </a:lnTo>
                <a:lnTo>
                  <a:pt x="175006" y="427989"/>
                </a:lnTo>
                <a:lnTo>
                  <a:pt x="214375" y="435610"/>
                </a:lnTo>
                <a:lnTo>
                  <a:pt x="235076" y="436879"/>
                </a:lnTo>
                <a:lnTo>
                  <a:pt x="255650" y="435610"/>
                </a:lnTo>
                <a:lnTo>
                  <a:pt x="275717" y="433070"/>
                </a:lnTo>
                <a:lnTo>
                  <a:pt x="295148" y="427989"/>
                </a:lnTo>
                <a:lnTo>
                  <a:pt x="313690" y="421639"/>
                </a:lnTo>
                <a:lnTo>
                  <a:pt x="316211" y="420370"/>
                </a:lnTo>
                <a:lnTo>
                  <a:pt x="234187" y="420370"/>
                </a:lnTo>
                <a:lnTo>
                  <a:pt x="215137" y="419100"/>
                </a:lnTo>
                <a:lnTo>
                  <a:pt x="162306" y="405129"/>
                </a:lnTo>
                <a:lnTo>
                  <a:pt x="116712" y="377189"/>
                </a:lnTo>
                <a:lnTo>
                  <a:pt x="81153" y="337820"/>
                </a:lnTo>
                <a:lnTo>
                  <a:pt x="58166" y="289560"/>
                </a:lnTo>
                <a:lnTo>
                  <a:pt x="50292" y="233679"/>
                </a:lnTo>
                <a:lnTo>
                  <a:pt x="51308" y="214629"/>
                </a:lnTo>
                <a:lnTo>
                  <a:pt x="65278" y="162560"/>
                </a:lnTo>
                <a:lnTo>
                  <a:pt x="93345" y="116839"/>
                </a:lnTo>
                <a:lnTo>
                  <a:pt x="132969" y="81279"/>
                </a:lnTo>
                <a:lnTo>
                  <a:pt x="181737" y="57150"/>
                </a:lnTo>
                <a:lnTo>
                  <a:pt x="236728" y="49529"/>
                </a:lnTo>
                <a:lnTo>
                  <a:pt x="314451" y="49529"/>
                </a:lnTo>
                <a:lnTo>
                  <a:pt x="295910" y="41910"/>
                </a:lnTo>
                <a:lnTo>
                  <a:pt x="276606" y="36829"/>
                </a:lnTo>
                <a:lnTo>
                  <a:pt x="256540" y="34289"/>
                </a:lnTo>
                <a:lnTo>
                  <a:pt x="235838" y="33020"/>
                </a:lnTo>
                <a:close/>
              </a:path>
              <a:path w="471170" h="469900">
                <a:moveTo>
                  <a:pt x="314451" y="49529"/>
                </a:moveTo>
                <a:lnTo>
                  <a:pt x="236728" y="49529"/>
                </a:lnTo>
                <a:lnTo>
                  <a:pt x="255778" y="50800"/>
                </a:lnTo>
                <a:lnTo>
                  <a:pt x="273938" y="53339"/>
                </a:lnTo>
                <a:lnTo>
                  <a:pt x="324866" y="72389"/>
                </a:lnTo>
                <a:lnTo>
                  <a:pt x="367284" y="105410"/>
                </a:lnTo>
                <a:lnTo>
                  <a:pt x="398907" y="148589"/>
                </a:lnTo>
                <a:lnTo>
                  <a:pt x="417068" y="199389"/>
                </a:lnTo>
                <a:lnTo>
                  <a:pt x="420624" y="236220"/>
                </a:lnTo>
                <a:lnTo>
                  <a:pt x="419608" y="255270"/>
                </a:lnTo>
                <a:lnTo>
                  <a:pt x="405638" y="308610"/>
                </a:lnTo>
                <a:lnTo>
                  <a:pt x="377571" y="354329"/>
                </a:lnTo>
                <a:lnTo>
                  <a:pt x="338074" y="389889"/>
                </a:lnTo>
                <a:lnTo>
                  <a:pt x="289433" y="412750"/>
                </a:lnTo>
                <a:lnTo>
                  <a:pt x="234187" y="420370"/>
                </a:lnTo>
                <a:lnTo>
                  <a:pt x="316211" y="420370"/>
                </a:lnTo>
                <a:lnTo>
                  <a:pt x="363600" y="391160"/>
                </a:lnTo>
                <a:lnTo>
                  <a:pt x="391033" y="364489"/>
                </a:lnTo>
                <a:lnTo>
                  <a:pt x="412876" y="331470"/>
                </a:lnTo>
                <a:lnTo>
                  <a:pt x="428244" y="295910"/>
                </a:lnTo>
                <a:lnTo>
                  <a:pt x="436372" y="256539"/>
                </a:lnTo>
                <a:lnTo>
                  <a:pt x="437332" y="233679"/>
                </a:lnTo>
                <a:lnTo>
                  <a:pt x="436499" y="214629"/>
                </a:lnTo>
                <a:lnTo>
                  <a:pt x="428498" y="175260"/>
                </a:lnTo>
                <a:lnTo>
                  <a:pt x="413258" y="139700"/>
                </a:lnTo>
                <a:lnTo>
                  <a:pt x="391541" y="106679"/>
                </a:lnTo>
                <a:lnTo>
                  <a:pt x="364236" y="80010"/>
                </a:lnTo>
                <a:lnTo>
                  <a:pt x="332105" y="57150"/>
                </a:lnTo>
                <a:lnTo>
                  <a:pt x="314451" y="49529"/>
                </a:lnTo>
                <a:close/>
              </a:path>
            </a:pathLst>
          </a:custGeom>
          <a:solidFill>
            <a:srgbClr val="9D24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0452" y="2811175"/>
            <a:ext cx="4943094" cy="2715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rgbClr val="92D05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5908" y="1976755"/>
            <a:ext cx="7581900" cy="3757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393190"/>
          </a:xfrm>
          <a:custGeom>
            <a:avLst/>
            <a:gdLst/>
            <a:ahLst/>
            <a:cxnLst/>
            <a:rect l="l" t="t" r="r" b="b"/>
            <a:pathLst>
              <a:path w="9144000" h="1393190">
                <a:moveTo>
                  <a:pt x="9144000" y="0"/>
                </a:moveTo>
                <a:lnTo>
                  <a:pt x="0" y="0"/>
                </a:lnTo>
                <a:lnTo>
                  <a:pt x="0" y="1392936"/>
                </a:lnTo>
                <a:lnTo>
                  <a:pt x="9144000" y="1392936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47828" y="150876"/>
            <a:ext cx="8842375" cy="6556375"/>
            <a:chOff x="147828" y="150876"/>
            <a:chExt cx="8842375" cy="6556375"/>
          </a:xfrm>
        </p:grpSpPr>
        <p:sp>
          <p:nvSpPr>
            <p:cNvPr id="5" name="object 5"/>
            <p:cNvSpPr/>
            <p:nvPr/>
          </p:nvSpPr>
          <p:spPr>
            <a:xfrm>
              <a:off x="152400" y="155448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143">
              <a:solidFill>
                <a:srgbClr val="9D24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1277112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9144">
              <a:solidFill>
                <a:srgbClr val="9D241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67200" y="955547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97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37304" y="1026667"/>
              <a:ext cx="471170" cy="469900"/>
            </a:xfrm>
            <a:custGeom>
              <a:avLst/>
              <a:gdLst/>
              <a:ahLst/>
              <a:cxnLst/>
              <a:rect l="l" t="t" r="r" b="b"/>
              <a:pathLst>
                <a:path w="471170" h="469900">
                  <a:moveTo>
                    <a:pt x="258191" y="0"/>
                  </a:moveTo>
                  <a:lnTo>
                    <a:pt x="234187" y="0"/>
                  </a:lnTo>
                  <a:lnTo>
                    <a:pt x="210058" y="1270"/>
                  </a:lnTo>
                  <a:lnTo>
                    <a:pt x="164211" y="10160"/>
                  </a:lnTo>
                  <a:lnTo>
                    <a:pt x="122300" y="29210"/>
                  </a:lnTo>
                  <a:lnTo>
                    <a:pt x="84836" y="54610"/>
                  </a:lnTo>
                  <a:lnTo>
                    <a:pt x="52959" y="86360"/>
                  </a:lnTo>
                  <a:lnTo>
                    <a:pt x="27940" y="124460"/>
                  </a:lnTo>
                  <a:lnTo>
                    <a:pt x="10160" y="166370"/>
                  </a:lnTo>
                  <a:lnTo>
                    <a:pt x="1016" y="212089"/>
                  </a:lnTo>
                  <a:lnTo>
                    <a:pt x="0" y="236220"/>
                  </a:lnTo>
                  <a:lnTo>
                    <a:pt x="1397" y="260350"/>
                  </a:lnTo>
                  <a:lnTo>
                    <a:pt x="11049" y="306070"/>
                  </a:lnTo>
                  <a:lnTo>
                    <a:pt x="29083" y="347979"/>
                  </a:lnTo>
                  <a:lnTo>
                    <a:pt x="54610" y="386079"/>
                  </a:lnTo>
                  <a:lnTo>
                    <a:pt x="86613" y="417829"/>
                  </a:lnTo>
                  <a:lnTo>
                    <a:pt x="124333" y="443229"/>
                  </a:lnTo>
                  <a:lnTo>
                    <a:pt x="166750" y="461010"/>
                  </a:lnTo>
                  <a:lnTo>
                    <a:pt x="212725" y="469900"/>
                  </a:lnTo>
                  <a:lnTo>
                    <a:pt x="236728" y="469900"/>
                  </a:lnTo>
                  <a:lnTo>
                    <a:pt x="260858" y="468629"/>
                  </a:lnTo>
                  <a:lnTo>
                    <a:pt x="284099" y="466089"/>
                  </a:lnTo>
                  <a:lnTo>
                    <a:pt x="306705" y="459739"/>
                  </a:lnTo>
                  <a:lnTo>
                    <a:pt x="324696" y="453389"/>
                  </a:lnTo>
                  <a:lnTo>
                    <a:pt x="213487" y="453389"/>
                  </a:lnTo>
                  <a:lnTo>
                    <a:pt x="191770" y="449579"/>
                  </a:lnTo>
                  <a:lnTo>
                    <a:pt x="150749" y="436879"/>
                  </a:lnTo>
                  <a:lnTo>
                    <a:pt x="113537" y="416560"/>
                  </a:lnTo>
                  <a:lnTo>
                    <a:pt x="81153" y="389889"/>
                  </a:lnTo>
                  <a:lnTo>
                    <a:pt x="54356" y="358139"/>
                  </a:lnTo>
                  <a:lnTo>
                    <a:pt x="34162" y="321310"/>
                  </a:lnTo>
                  <a:lnTo>
                    <a:pt x="21336" y="279400"/>
                  </a:lnTo>
                  <a:lnTo>
                    <a:pt x="16827" y="236220"/>
                  </a:lnTo>
                  <a:lnTo>
                    <a:pt x="16823" y="233679"/>
                  </a:lnTo>
                  <a:lnTo>
                    <a:pt x="17780" y="213360"/>
                  </a:lnTo>
                  <a:lnTo>
                    <a:pt x="26416" y="170179"/>
                  </a:lnTo>
                  <a:lnTo>
                    <a:pt x="43053" y="130810"/>
                  </a:lnTo>
                  <a:lnTo>
                    <a:pt x="66421" y="96520"/>
                  </a:lnTo>
                  <a:lnTo>
                    <a:pt x="96138" y="66039"/>
                  </a:lnTo>
                  <a:lnTo>
                    <a:pt x="130937" y="43179"/>
                  </a:lnTo>
                  <a:lnTo>
                    <a:pt x="170053" y="26670"/>
                  </a:lnTo>
                  <a:lnTo>
                    <a:pt x="212598" y="17779"/>
                  </a:lnTo>
                  <a:lnTo>
                    <a:pt x="235076" y="16510"/>
                  </a:lnTo>
                  <a:lnTo>
                    <a:pt x="322495" y="16510"/>
                  </a:lnTo>
                  <a:lnTo>
                    <a:pt x="304292" y="10160"/>
                  </a:lnTo>
                  <a:lnTo>
                    <a:pt x="281686" y="3810"/>
                  </a:lnTo>
                  <a:lnTo>
                    <a:pt x="258191" y="0"/>
                  </a:lnTo>
                  <a:close/>
                </a:path>
                <a:path w="471170" h="469900">
                  <a:moveTo>
                    <a:pt x="322495" y="16510"/>
                  </a:moveTo>
                  <a:lnTo>
                    <a:pt x="235076" y="16510"/>
                  </a:lnTo>
                  <a:lnTo>
                    <a:pt x="257429" y="17779"/>
                  </a:lnTo>
                  <a:lnTo>
                    <a:pt x="279146" y="20320"/>
                  </a:lnTo>
                  <a:lnTo>
                    <a:pt x="320294" y="33020"/>
                  </a:lnTo>
                  <a:lnTo>
                    <a:pt x="357378" y="53339"/>
                  </a:lnTo>
                  <a:lnTo>
                    <a:pt x="389890" y="80010"/>
                  </a:lnTo>
                  <a:lnTo>
                    <a:pt x="416560" y="113029"/>
                  </a:lnTo>
                  <a:lnTo>
                    <a:pt x="436880" y="149860"/>
                  </a:lnTo>
                  <a:lnTo>
                    <a:pt x="449580" y="190500"/>
                  </a:lnTo>
                  <a:lnTo>
                    <a:pt x="454088" y="233679"/>
                  </a:lnTo>
                  <a:lnTo>
                    <a:pt x="454092" y="236220"/>
                  </a:lnTo>
                  <a:lnTo>
                    <a:pt x="453136" y="256539"/>
                  </a:lnTo>
                  <a:lnTo>
                    <a:pt x="444500" y="299720"/>
                  </a:lnTo>
                  <a:lnTo>
                    <a:pt x="427990" y="339089"/>
                  </a:lnTo>
                  <a:lnTo>
                    <a:pt x="404495" y="373379"/>
                  </a:lnTo>
                  <a:lnTo>
                    <a:pt x="374904" y="403860"/>
                  </a:lnTo>
                  <a:lnTo>
                    <a:pt x="340106" y="426720"/>
                  </a:lnTo>
                  <a:lnTo>
                    <a:pt x="300863" y="444500"/>
                  </a:lnTo>
                  <a:lnTo>
                    <a:pt x="258318" y="452120"/>
                  </a:lnTo>
                  <a:lnTo>
                    <a:pt x="235838" y="453389"/>
                  </a:lnTo>
                  <a:lnTo>
                    <a:pt x="324696" y="453389"/>
                  </a:lnTo>
                  <a:lnTo>
                    <a:pt x="368173" y="429260"/>
                  </a:lnTo>
                  <a:lnTo>
                    <a:pt x="402844" y="400050"/>
                  </a:lnTo>
                  <a:lnTo>
                    <a:pt x="431292" y="365760"/>
                  </a:lnTo>
                  <a:lnTo>
                    <a:pt x="452882" y="325120"/>
                  </a:lnTo>
                  <a:lnTo>
                    <a:pt x="466344" y="281939"/>
                  </a:lnTo>
                  <a:lnTo>
                    <a:pt x="470916" y="233679"/>
                  </a:lnTo>
                  <a:lnTo>
                    <a:pt x="469519" y="209550"/>
                  </a:lnTo>
                  <a:lnTo>
                    <a:pt x="459994" y="163829"/>
                  </a:lnTo>
                  <a:lnTo>
                    <a:pt x="441960" y="121920"/>
                  </a:lnTo>
                  <a:lnTo>
                    <a:pt x="416433" y="85089"/>
                  </a:lnTo>
                  <a:lnTo>
                    <a:pt x="384301" y="52070"/>
                  </a:lnTo>
                  <a:lnTo>
                    <a:pt x="346710" y="27939"/>
                  </a:lnTo>
                  <a:lnTo>
                    <a:pt x="326136" y="17779"/>
                  </a:lnTo>
                  <a:lnTo>
                    <a:pt x="322495" y="16510"/>
                  </a:lnTo>
                  <a:close/>
                </a:path>
                <a:path w="471170" h="469900">
                  <a:moveTo>
                    <a:pt x="235838" y="33020"/>
                  </a:moveTo>
                  <a:lnTo>
                    <a:pt x="195199" y="36829"/>
                  </a:lnTo>
                  <a:lnTo>
                    <a:pt x="157225" y="49529"/>
                  </a:lnTo>
                  <a:lnTo>
                    <a:pt x="122936" y="67310"/>
                  </a:lnTo>
                  <a:lnTo>
                    <a:pt x="92963" y="92710"/>
                  </a:lnTo>
                  <a:lnTo>
                    <a:pt x="68199" y="121920"/>
                  </a:lnTo>
                  <a:lnTo>
                    <a:pt x="49530" y="156210"/>
                  </a:lnTo>
                  <a:lnTo>
                    <a:pt x="37719" y="194310"/>
                  </a:lnTo>
                  <a:lnTo>
                    <a:pt x="33591" y="233679"/>
                  </a:lnTo>
                  <a:lnTo>
                    <a:pt x="33583" y="236220"/>
                  </a:lnTo>
                  <a:lnTo>
                    <a:pt x="34417" y="255270"/>
                  </a:lnTo>
                  <a:lnTo>
                    <a:pt x="42418" y="294639"/>
                  </a:lnTo>
                  <a:lnTo>
                    <a:pt x="57785" y="331470"/>
                  </a:lnTo>
                  <a:lnTo>
                    <a:pt x="79375" y="363220"/>
                  </a:lnTo>
                  <a:lnTo>
                    <a:pt x="106680" y="391160"/>
                  </a:lnTo>
                  <a:lnTo>
                    <a:pt x="138937" y="412750"/>
                  </a:lnTo>
                  <a:lnTo>
                    <a:pt x="175006" y="427989"/>
                  </a:lnTo>
                  <a:lnTo>
                    <a:pt x="214375" y="435610"/>
                  </a:lnTo>
                  <a:lnTo>
                    <a:pt x="235076" y="436879"/>
                  </a:lnTo>
                  <a:lnTo>
                    <a:pt x="255650" y="435610"/>
                  </a:lnTo>
                  <a:lnTo>
                    <a:pt x="275717" y="433070"/>
                  </a:lnTo>
                  <a:lnTo>
                    <a:pt x="295148" y="427989"/>
                  </a:lnTo>
                  <a:lnTo>
                    <a:pt x="313690" y="421639"/>
                  </a:lnTo>
                  <a:lnTo>
                    <a:pt x="316211" y="420370"/>
                  </a:lnTo>
                  <a:lnTo>
                    <a:pt x="234187" y="420370"/>
                  </a:lnTo>
                  <a:lnTo>
                    <a:pt x="215137" y="419100"/>
                  </a:lnTo>
                  <a:lnTo>
                    <a:pt x="162306" y="405129"/>
                  </a:lnTo>
                  <a:lnTo>
                    <a:pt x="116712" y="377189"/>
                  </a:lnTo>
                  <a:lnTo>
                    <a:pt x="81153" y="337820"/>
                  </a:lnTo>
                  <a:lnTo>
                    <a:pt x="58166" y="289560"/>
                  </a:lnTo>
                  <a:lnTo>
                    <a:pt x="50292" y="233679"/>
                  </a:lnTo>
                  <a:lnTo>
                    <a:pt x="51308" y="214629"/>
                  </a:lnTo>
                  <a:lnTo>
                    <a:pt x="65278" y="162560"/>
                  </a:lnTo>
                  <a:lnTo>
                    <a:pt x="93345" y="116839"/>
                  </a:lnTo>
                  <a:lnTo>
                    <a:pt x="132969" y="81279"/>
                  </a:lnTo>
                  <a:lnTo>
                    <a:pt x="181737" y="57150"/>
                  </a:lnTo>
                  <a:lnTo>
                    <a:pt x="236728" y="49529"/>
                  </a:lnTo>
                  <a:lnTo>
                    <a:pt x="314451" y="49529"/>
                  </a:lnTo>
                  <a:lnTo>
                    <a:pt x="295910" y="41910"/>
                  </a:lnTo>
                  <a:lnTo>
                    <a:pt x="276606" y="36829"/>
                  </a:lnTo>
                  <a:lnTo>
                    <a:pt x="256540" y="34289"/>
                  </a:lnTo>
                  <a:lnTo>
                    <a:pt x="235838" y="33020"/>
                  </a:lnTo>
                  <a:close/>
                </a:path>
                <a:path w="471170" h="469900">
                  <a:moveTo>
                    <a:pt x="314451" y="49529"/>
                  </a:moveTo>
                  <a:lnTo>
                    <a:pt x="236728" y="49529"/>
                  </a:lnTo>
                  <a:lnTo>
                    <a:pt x="255778" y="50800"/>
                  </a:lnTo>
                  <a:lnTo>
                    <a:pt x="273938" y="53339"/>
                  </a:lnTo>
                  <a:lnTo>
                    <a:pt x="324866" y="72389"/>
                  </a:lnTo>
                  <a:lnTo>
                    <a:pt x="367284" y="105410"/>
                  </a:lnTo>
                  <a:lnTo>
                    <a:pt x="398907" y="148589"/>
                  </a:lnTo>
                  <a:lnTo>
                    <a:pt x="417068" y="199389"/>
                  </a:lnTo>
                  <a:lnTo>
                    <a:pt x="420624" y="236220"/>
                  </a:lnTo>
                  <a:lnTo>
                    <a:pt x="419608" y="255270"/>
                  </a:lnTo>
                  <a:lnTo>
                    <a:pt x="405638" y="308610"/>
                  </a:lnTo>
                  <a:lnTo>
                    <a:pt x="377571" y="354329"/>
                  </a:lnTo>
                  <a:lnTo>
                    <a:pt x="338074" y="389889"/>
                  </a:lnTo>
                  <a:lnTo>
                    <a:pt x="289433" y="412750"/>
                  </a:lnTo>
                  <a:lnTo>
                    <a:pt x="234187" y="420370"/>
                  </a:lnTo>
                  <a:lnTo>
                    <a:pt x="316211" y="420370"/>
                  </a:lnTo>
                  <a:lnTo>
                    <a:pt x="363600" y="391160"/>
                  </a:lnTo>
                  <a:lnTo>
                    <a:pt x="391033" y="364489"/>
                  </a:lnTo>
                  <a:lnTo>
                    <a:pt x="412876" y="331470"/>
                  </a:lnTo>
                  <a:lnTo>
                    <a:pt x="428244" y="295910"/>
                  </a:lnTo>
                  <a:lnTo>
                    <a:pt x="436372" y="256539"/>
                  </a:lnTo>
                  <a:lnTo>
                    <a:pt x="437332" y="233679"/>
                  </a:lnTo>
                  <a:lnTo>
                    <a:pt x="436499" y="214629"/>
                  </a:lnTo>
                  <a:lnTo>
                    <a:pt x="428498" y="175260"/>
                  </a:lnTo>
                  <a:lnTo>
                    <a:pt x="413258" y="139700"/>
                  </a:lnTo>
                  <a:lnTo>
                    <a:pt x="391541" y="106679"/>
                  </a:lnTo>
                  <a:lnTo>
                    <a:pt x="364236" y="80010"/>
                  </a:lnTo>
                  <a:lnTo>
                    <a:pt x="332105" y="57150"/>
                  </a:lnTo>
                  <a:lnTo>
                    <a:pt x="314451" y="49529"/>
                  </a:lnTo>
                  <a:close/>
                </a:path>
              </a:pathLst>
            </a:custGeom>
            <a:solidFill>
              <a:srgbClr val="9D2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8991600" y="0"/>
                </a:lnTo>
                <a:lnTo>
                  <a:pt x="8991600" y="2514600"/>
                </a:lnTo>
                <a:lnTo>
                  <a:pt x="8991600" y="6705600"/>
                </a:lnTo>
                <a:lnTo>
                  <a:pt x="152400" y="6705600"/>
                </a:lnTo>
                <a:lnTo>
                  <a:pt x="152400" y="2514600"/>
                </a:lnTo>
                <a:lnTo>
                  <a:pt x="8991600" y="2514600"/>
                </a:lnTo>
                <a:lnTo>
                  <a:pt x="8991600" y="0"/>
                </a:lnTo>
                <a:lnTo>
                  <a:pt x="152400" y="0"/>
                </a:lnTo>
                <a:lnTo>
                  <a:pt x="0" y="0"/>
                </a:lnTo>
                <a:lnTo>
                  <a:pt x="0" y="2514600"/>
                </a:lnTo>
                <a:lnTo>
                  <a:pt x="0" y="6705600"/>
                </a:lnTo>
                <a:lnTo>
                  <a:pt x="0" y="6858000"/>
                </a:lnTo>
                <a:lnTo>
                  <a:pt x="152400" y="6858000"/>
                </a:lnTo>
                <a:lnTo>
                  <a:pt x="8991600" y="6858000"/>
                </a:lnTo>
                <a:lnTo>
                  <a:pt x="9143987" y="6858000"/>
                </a:lnTo>
                <a:lnTo>
                  <a:pt x="9144000" y="6705600"/>
                </a:lnTo>
                <a:lnTo>
                  <a:pt x="9143987" y="25146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6304" y="6391655"/>
            <a:ext cx="8833485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0"/>
                </a:moveTo>
                <a:lnTo>
                  <a:pt x="0" y="0"/>
                </a:lnTo>
                <a:lnTo>
                  <a:pt x="0" y="309372"/>
                </a:lnTo>
                <a:lnTo>
                  <a:pt x="8833104" y="309372"/>
                </a:lnTo>
                <a:lnTo>
                  <a:pt x="8833104" y="0"/>
                </a:lnTo>
                <a:close/>
              </a:path>
            </a:pathLst>
          </a:custGeom>
          <a:solidFill>
            <a:srgbClr val="B32C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47637" y="147637"/>
            <a:ext cx="8847455" cy="6557009"/>
            <a:chOff x="147637" y="147637"/>
            <a:chExt cx="8847455" cy="6557009"/>
          </a:xfrm>
        </p:grpSpPr>
        <p:sp>
          <p:nvSpPr>
            <p:cNvPr id="12" name="object 12"/>
            <p:cNvSpPr/>
            <p:nvPr/>
          </p:nvSpPr>
          <p:spPr>
            <a:xfrm>
              <a:off x="155448" y="2420111"/>
              <a:ext cx="8833485" cy="0"/>
            </a:xfrm>
            <a:custGeom>
              <a:avLst/>
              <a:gdLst/>
              <a:ahLst/>
              <a:cxnLst/>
              <a:rect l="l" t="t" r="r" b="b"/>
              <a:pathLst>
                <a:path w="8833485">
                  <a:moveTo>
                    <a:pt x="0" y="0"/>
                  </a:moveTo>
                  <a:lnTo>
                    <a:pt x="8833104" y="0"/>
                  </a:lnTo>
                </a:path>
              </a:pathLst>
            </a:custGeom>
            <a:ln w="12192">
              <a:solidFill>
                <a:srgbClr val="9D2412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2400" y="152400"/>
              <a:ext cx="8833485" cy="6547484"/>
            </a:xfrm>
            <a:custGeom>
              <a:avLst/>
              <a:gdLst/>
              <a:ahLst/>
              <a:cxnLst/>
              <a:rect l="l" t="t" r="r" b="b"/>
              <a:pathLst>
                <a:path w="8833485" h="6547484">
                  <a:moveTo>
                    <a:pt x="0" y="6547104"/>
                  </a:moveTo>
                  <a:lnTo>
                    <a:pt x="8833104" y="6547104"/>
                  </a:lnTo>
                  <a:lnTo>
                    <a:pt x="8833104" y="0"/>
                  </a:lnTo>
                  <a:lnTo>
                    <a:pt x="0" y="0"/>
                  </a:lnTo>
                  <a:lnTo>
                    <a:pt x="0" y="6547104"/>
                  </a:lnTo>
                  <a:close/>
                </a:path>
              </a:pathLst>
            </a:custGeom>
            <a:ln w="9143">
              <a:solidFill>
                <a:srgbClr val="9D24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67200" y="2115311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609600" y="304800"/>
                  </a:moveTo>
                  <a:lnTo>
                    <a:pt x="605599" y="255384"/>
                  </a:lnTo>
                  <a:lnTo>
                    <a:pt x="594042" y="208483"/>
                  </a:lnTo>
                  <a:lnTo>
                    <a:pt x="575564" y="164757"/>
                  </a:lnTo>
                  <a:lnTo>
                    <a:pt x="550760" y="124815"/>
                  </a:lnTo>
                  <a:lnTo>
                    <a:pt x="520293" y="89306"/>
                  </a:lnTo>
                  <a:lnTo>
                    <a:pt x="484771" y="58826"/>
                  </a:lnTo>
                  <a:lnTo>
                    <a:pt x="444842" y="34036"/>
                  </a:lnTo>
                  <a:lnTo>
                    <a:pt x="401116" y="15544"/>
                  </a:lnTo>
                  <a:lnTo>
                    <a:pt x="354215" y="4000"/>
                  </a:lnTo>
                  <a:lnTo>
                    <a:pt x="304800" y="0"/>
                  </a:lnTo>
                  <a:lnTo>
                    <a:pt x="255371" y="4000"/>
                  </a:lnTo>
                  <a:lnTo>
                    <a:pt x="208470" y="15557"/>
                  </a:lnTo>
                  <a:lnTo>
                    <a:pt x="164744" y="34036"/>
                  </a:lnTo>
                  <a:lnTo>
                    <a:pt x="124815" y="58839"/>
                  </a:lnTo>
                  <a:lnTo>
                    <a:pt x="89293" y="89306"/>
                  </a:lnTo>
                  <a:lnTo>
                    <a:pt x="58826" y="124828"/>
                  </a:lnTo>
                  <a:lnTo>
                    <a:pt x="34023" y="164757"/>
                  </a:lnTo>
                  <a:lnTo>
                    <a:pt x="15544" y="208483"/>
                  </a:lnTo>
                  <a:lnTo>
                    <a:pt x="3987" y="255384"/>
                  </a:lnTo>
                  <a:lnTo>
                    <a:pt x="0" y="304800"/>
                  </a:lnTo>
                  <a:lnTo>
                    <a:pt x="3987" y="354228"/>
                  </a:lnTo>
                  <a:lnTo>
                    <a:pt x="15544" y="401129"/>
                  </a:lnTo>
                  <a:lnTo>
                    <a:pt x="34023" y="444855"/>
                  </a:lnTo>
                  <a:lnTo>
                    <a:pt x="58826" y="484784"/>
                  </a:lnTo>
                  <a:lnTo>
                    <a:pt x="89293" y="520306"/>
                  </a:lnTo>
                  <a:lnTo>
                    <a:pt x="124815" y="550773"/>
                  </a:lnTo>
                  <a:lnTo>
                    <a:pt x="164744" y="575576"/>
                  </a:lnTo>
                  <a:lnTo>
                    <a:pt x="208483" y="594055"/>
                  </a:lnTo>
                  <a:lnTo>
                    <a:pt x="255371" y="605612"/>
                  </a:lnTo>
                  <a:lnTo>
                    <a:pt x="304800" y="609600"/>
                  </a:lnTo>
                  <a:lnTo>
                    <a:pt x="354215" y="605612"/>
                  </a:lnTo>
                  <a:lnTo>
                    <a:pt x="401116" y="594055"/>
                  </a:lnTo>
                  <a:lnTo>
                    <a:pt x="444842" y="575576"/>
                  </a:lnTo>
                  <a:lnTo>
                    <a:pt x="484784" y="550773"/>
                  </a:lnTo>
                  <a:lnTo>
                    <a:pt x="520293" y="520306"/>
                  </a:lnTo>
                  <a:lnTo>
                    <a:pt x="550773" y="484784"/>
                  </a:lnTo>
                  <a:lnTo>
                    <a:pt x="575564" y="444855"/>
                  </a:lnTo>
                  <a:lnTo>
                    <a:pt x="594055" y="401116"/>
                  </a:lnTo>
                  <a:lnTo>
                    <a:pt x="605599" y="354228"/>
                  </a:lnTo>
                  <a:lnTo>
                    <a:pt x="609600" y="304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37303" y="2186432"/>
              <a:ext cx="471170" cy="469900"/>
            </a:xfrm>
            <a:custGeom>
              <a:avLst/>
              <a:gdLst/>
              <a:ahLst/>
              <a:cxnLst/>
              <a:rect l="l" t="t" r="r" b="b"/>
              <a:pathLst>
                <a:path w="471170" h="469900">
                  <a:moveTo>
                    <a:pt x="258191" y="0"/>
                  </a:moveTo>
                  <a:lnTo>
                    <a:pt x="234187" y="0"/>
                  </a:lnTo>
                  <a:lnTo>
                    <a:pt x="210058" y="1270"/>
                  </a:lnTo>
                  <a:lnTo>
                    <a:pt x="164211" y="10160"/>
                  </a:lnTo>
                  <a:lnTo>
                    <a:pt x="122300" y="29210"/>
                  </a:lnTo>
                  <a:lnTo>
                    <a:pt x="84836" y="54610"/>
                  </a:lnTo>
                  <a:lnTo>
                    <a:pt x="52959" y="86360"/>
                  </a:lnTo>
                  <a:lnTo>
                    <a:pt x="27940" y="124460"/>
                  </a:lnTo>
                  <a:lnTo>
                    <a:pt x="10160" y="166370"/>
                  </a:lnTo>
                  <a:lnTo>
                    <a:pt x="1016" y="212089"/>
                  </a:lnTo>
                  <a:lnTo>
                    <a:pt x="0" y="236220"/>
                  </a:lnTo>
                  <a:lnTo>
                    <a:pt x="1397" y="260350"/>
                  </a:lnTo>
                  <a:lnTo>
                    <a:pt x="11049" y="306070"/>
                  </a:lnTo>
                  <a:lnTo>
                    <a:pt x="29083" y="347979"/>
                  </a:lnTo>
                  <a:lnTo>
                    <a:pt x="54610" y="386079"/>
                  </a:lnTo>
                  <a:lnTo>
                    <a:pt x="86613" y="417829"/>
                  </a:lnTo>
                  <a:lnTo>
                    <a:pt x="124333" y="443229"/>
                  </a:lnTo>
                  <a:lnTo>
                    <a:pt x="166750" y="459739"/>
                  </a:lnTo>
                  <a:lnTo>
                    <a:pt x="212725" y="469900"/>
                  </a:lnTo>
                  <a:lnTo>
                    <a:pt x="236728" y="469900"/>
                  </a:lnTo>
                  <a:lnTo>
                    <a:pt x="260858" y="468629"/>
                  </a:lnTo>
                  <a:lnTo>
                    <a:pt x="284099" y="464820"/>
                  </a:lnTo>
                  <a:lnTo>
                    <a:pt x="306705" y="459739"/>
                  </a:lnTo>
                  <a:lnTo>
                    <a:pt x="324696" y="453389"/>
                  </a:lnTo>
                  <a:lnTo>
                    <a:pt x="235838" y="453389"/>
                  </a:lnTo>
                  <a:lnTo>
                    <a:pt x="213487" y="452120"/>
                  </a:lnTo>
                  <a:lnTo>
                    <a:pt x="170942" y="444500"/>
                  </a:lnTo>
                  <a:lnTo>
                    <a:pt x="131572" y="427989"/>
                  </a:lnTo>
                  <a:lnTo>
                    <a:pt x="96647" y="403860"/>
                  </a:lnTo>
                  <a:lnTo>
                    <a:pt x="66929" y="374650"/>
                  </a:lnTo>
                  <a:lnTo>
                    <a:pt x="43434" y="339089"/>
                  </a:lnTo>
                  <a:lnTo>
                    <a:pt x="26670" y="300989"/>
                  </a:lnTo>
                  <a:lnTo>
                    <a:pt x="17907" y="257810"/>
                  </a:lnTo>
                  <a:lnTo>
                    <a:pt x="16823" y="233679"/>
                  </a:lnTo>
                  <a:lnTo>
                    <a:pt x="17780" y="213360"/>
                  </a:lnTo>
                  <a:lnTo>
                    <a:pt x="26416" y="170179"/>
                  </a:lnTo>
                  <a:lnTo>
                    <a:pt x="43053" y="130810"/>
                  </a:lnTo>
                  <a:lnTo>
                    <a:pt x="66421" y="96520"/>
                  </a:lnTo>
                  <a:lnTo>
                    <a:pt x="96138" y="66039"/>
                  </a:lnTo>
                  <a:lnTo>
                    <a:pt x="130937" y="43179"/>
                  </a:lnTo>
                  <a:lnTo>
                    <a:pt x="170053" y="26670"/>
                  </a:lnTo>
                  <a:lnTo>
                    <a:pt x="212598" y="17779"/>
                  </a:lnTo>
                  <a:lnTo>
                    <a:pt x="235076" y="16510"/>
                  </a:lnTo>
                  <a:lnTo>
                    <a:pt x="322495" y="16510"/>
                  </a:lnTo>
                  <a:lnTo>
                    <a:pt x="304292" y="10160"/>
                  </a:lnTo>
                  <a:lnTo>
                    <a:pt x="281686" y="3810"/>
                  </a:lnTo>
                  <a:lnTo>
                    <a:pt x="258191" y="0"/>
                  </a:lnTo>
                  <a:close/>
                </a:path>
                <a:path w="471170" h="469900">
                  <a:moveTo>
                    <a:pt x="322495" y="16510"/>
                  </a:moveTo>
                  <a:lnTo>
                    <a:pt x="235076" y="16510"/>
                  </a:lnTo>
                  <a:lnTo>
                    <a:pt x="257429" y="17779"/>
                  </a:lnTo>
                  <a:lnTo>
                    <a:pt x="279146" y="20320"/>
                  </a:lnTo>
                  <a:lnTo>
                    <a:pt x="320294" y="33020"/>
                  </a:lnTo>
                  <a:lnTo>
                    <a:pt x="357378" y="53339"/>
                  </a:lnTo>
                  <a:lnTo>
                    <a:pt x="389890" y="80010"/>
                  </a:lnTo>
                  <a:lnTo>
                    <a:pt x="416560" y="113029"/>
                  </a:lnTo>
                  <a:lnTo>
                    <a:pt x="436880" y="149860"/>
                  </a:lnTo>
                  <a:lnTo>
                    <a:pt x="449580" y="190500"/>
                  </a:lnTo>
                  <a:lnTo>
                    <a:pt x="454088" y="233679"/>
                  </a:lnTo>
                  <a:lnTo>
                    <a:pt x="454092" y="236220"/>
                  </a:lnTo>
                  <a:lnTo>
                    <a:pt x="453136" y="256539"/>
                  </a:lnTo>
                  <a:lnTo>
                    <a:pt x="444500" y="299720"/>
                  </a:lnTo>
                  <a:lnTo>
                    <a:pt x="427990" y="339089"/>
                  </a:lnTo>
                  <a:lnTo>
                    <a:pt x="404495" y="373379"/>
                  </a:lnTo>
                  <a:lnTo>
                    <a:pt x="374904" y="403860"/>
                  </a:lnTo>
                  <a:lnTo>
                    <a:pt x="340106" y="426720"/>
                  </a:lnTo>
                  <a:lnTo>
                    <a:pt x="300863" y="443229"/>
                  </a:lnTo>
                  <a:lnTo>
                    <a:pt x="258318" y="452120"/>
                  </a:lnTo>
                  <a:lnTo>
                    <a:pt x="235838" y="453389"/>
                  </a:lnTo>
                  <a:lnTo>
                    <a:pt x="324696" y="453389"/>
                  </a:lnTo>
                  <a:lnTo>
                    <a:pt x="368173" y="429260"/>
                  </a:lnTo>
                  <a:lnTo>
                    <a:pt x="402844" y="400050"/>
                  </a:lnTo>
                  <a:lnTo>
                    <a:pt x="431292" y="365760"/>
                  </a:lnTo>
                  <a:lnTo>
                    <a:pt x="452882" y="325120"/>
                  </a:lnTo>
                  <a:lnTo>
                    <a:pt x="466344" y="280670"/>
                  </a:lnTo>
                  <a:lnTo>
                    <a:pt x="470916" y="233679"/>
                  </a:lnTo>
                  <a:lnTo>
                    <a:pt x="469519" y="209550"/>
                  </a:lnTo>
                  <a:lnTo>
                    <a:pt x="459994" y="163829"/>
                  </a:lnTo>
                  <a:lnTo>
                    <a:pt x="441960" y="121920"/>
                  </a:lnTo>
                  <a:lnTo>
                    <a:pt x="416433" y="83820"/>
                  </a:lnTo>
                  <a:lnTo>
                    <a:pt x="384301" y="52070"/>
                  </a:lnTo>
                  <a:lnTo>
                    <a:pt x="346710" y="27939"/>
                  </a:lnTo>
                  <a:lnTo>
                    <a:pt x="326136" y="17779"/>
                  </a:lnTo>
                  <a:lnTo>
                    <a:pt x="322495" y="16510"/>
                  </a:lnTo>
                  <a:close/>
                </a:path>
                <a:path w="471170" h="469900">
                  <a:moveTo>
                    <a:pt x="235838" y="33020"/>
                  </a:moveTo>
                  <a:lnTo>
                    <a:pt x="195199" y="36829"/>
                  </a:lnTo>
                  <a:lnTo>
                    <a:pt x="157225" y="48260"/>
                  </a:lnTo>
                  <a:lnTo>
                    <a:pt x="122936" y="67310"/>
                  </a:lnTo>
                  <a:lnTo>
                    <a:pt x="92963" y="91439"/>
                  </a:lnTo>
                  <a:lnTo>
                    <a:pt x="68199" y="121920"/>
                  </a:lnTo>
                  <a:lnTo>
                    <a:pt x="49530" y="156210"/>
                  </a:lnTo>
                  <a:lnTo>
                    <a:pt x="37719" y="194310"/>
                  </a:lnTo>
                  <a:lnTo>
                    <a:pt x="33587" y="233679"/>
                  </a:lnTo>
                  <a:lnTo>
                    <a:pt x="33583" y="236220"/>
                  </a:lnTo>
                  <a:lnTo>
                    <a:pt x="34417" y="255270"/>
                  </a:lnTo>
                  <a:lnTo>
                    <a:pt x="42418" y="294639"/>
                  </a:lnTo>
                  <a:lnTo>
                    <a:pt x="57785" y="331470"/>
                  </a:lnTo>
                  <a:lnTo>
                    <a:pt x="79375" y="363220"/>
                  </a:lnTo>
                  <a:lnTo>
                    <a:pt x="106680" y="391160"/>
                  </a:lnTo>
                  <a:lnTo>
                    <a:pt x="138937" y="412750"/>
                  </a:lnTo>
                  <a:lnTo>
                    <a:pt x="175006" y="427989"/>
                  </a:lnTo>
                  <a:lnTo>
                    <a:pt x="214375" y="435610"/>
                  </a:lnTo>
                  <a:lnTo>
                    <a:pt x="235076" y="436879"/>
                  </a:lnTo>
                  <a:lnTo>
                    <a:pt x="255650" y="435610"/>
                  </a:lnTo>
                  <a:lnTo>
                    <a:pt x="275717" y="433070"/>
                  </a:lnTo>
                  <a:lnTo>
                    <a:pt x="295148" y="427989"/>
                  </a:lnTo>
                  <a:lnTo>
                    <a:pt x="313690" y="421639"/>
                  </a:lnTo>
                  <a:lnTo>
                    <a:pt x="316211" y="420370"/>
                  </a:lnTo>
                  <a:lnTo>
                    <a:pt x="234187" y="420370"/>
                  </a:lnTo>
                  <a:lnTo>
                    <a:pt x="215137" y="419100"/>
                  </a:lnTo>
                  <a:lnTo>
                    <a:pt x="162306" y="405129"/>
                  </a:lnTo>
                  <a:lnTo>
                    <a:pt x="116712" y="377189"/>
                  </a:lnTo>
                  <a:lnTo>
                    <a:pt x="81153" y="337820"/>
                  </a:lnTo>
                  <a:lnTo>
                    <a:pt x="58166" y="288289"/>
                  </a:lnTo>
                  <a:lnTo>
                    <a:pt x="50292" y="233679"/>
                  </a:lnTo>
                  <a:lnTo>
                    <a:pt x="51308" y="214629"/>
                  </a:lnTo>
                  <a:lnTo>
                    <a:pt x="65278" y="161289"/>
                  </a:lnTo>
                  <a:lnTo>
                    <a:pt x="93345" y="116839"/>
                  </a:lnTo>
                  <a:lnTo>
                    <a:pt x="132969" y="81279"/>
                  </a:lnTo>
                  <a:lnTo>
                    <a:pt x="181737" y="57150"/>
                  </a:lnTo>
                  <a:lnTo>
                    <a:pt x="236728" y="49529"/>
                  </a:lnTo>
                  <a:lnTo>
                    <a:pt x="314451" y="49529"/>
                  </a:lnTo>
                  <a:lnTo>
                    <a:pt x="295910" y="41910"/>
                  </a:lnTo>
                  <a:lnTo>
                    <a:pt x="276606" y="36829"/>
                  </a:lnTo>
                  <a:lnTo>
                    <a:pt x="256540" y="34289"/>
                  </a:lnTo>
                  <a:lnTo>
                    <a:pt x="235838" y="33020"/>
                  </a:lnTo>
                  <a:close/>
                </a:path>
                <a:path w="471170" h="469900">
                  <a:moveTo>
                    <a:pt x="314451" y="49529"/>
                  </a:moveTo>
                  <a:lnTo>
                    <a:pt x="236728" y="49529"/>
                  </a:lnTo>
                  <a:lnTo>
                    <a:pt x="255778" y="50800"/>
                  </a:lnTo>
                  <a:lnTo>
                    <a:pt x="273938" y="53339"/>
                  </a:lnTo>
                  <a:lnTo>
                    <a:pt x="324866" y="72389"/>
                  </a:lnTo>
                  <a:lnTo>
                    <a:pt x="367284" y="105410"/>
                  </a:lnTo>
                  <a:lnTo>
                    <a:pt x="398907" y="147320"/>
                  </a:lnTo>
                  <a:lnTo>
                    <a:pt x="417068" y="199389"/>
                  </a:lnTo>
                  <a:lnTo>
                    <a:pt x="420624" y="236220"/>
                  </a:lnTo>
                  <a:lnTo>
                    <a:pt x="419608" y="255270"/>
                  </a:lnTo>
                  <a:lnTo>
                    <a:pt x="405638" y="308610"/>
                  </a:lnTo>
                  <a:lnTo>
                    <a:pt x="377571" y="354329"/>
                  </a:lnTo>
                  <a:lnTo>
                    <a:pt x="338074" y="389889"/>
                  </a:lnTo>
                  <a:lnTo>
                    <a:pt x="289433" y="412750"/>
                  </a:lnTo>
                  <a:lnTo>
                    <a:pt x="234187" y="420370"/>
                  </a:lnTo>
                  <a:lnTo>
                    <a:pt x="316211" y="420370"/>
                  </a:lnTo>
                  <a:lnTo>
                    <a:pt x="363600" y="391160"/>
                  </a:lnTo>
                  <a:lnTo>
                    <a:pt x="391033" y="363220"/>
                  </a:lnTo>
                  <a:lnTo>
                    <a:pt x="412876" y="331470"/>
                  </a:lnTo>
                  <a:lnTo>
                    <a:pt x="428244" y="295910"/>
                  </a:lnTo>
                  <a:lnTo>
                    <a:pt x="436372" y="256539"/>
                  </a:lnTo>
                  <a:lnTo>
                    <a:pt x="437332" y="233679"/>
                  </a:lnTo>
                  <a:lnTo>
                    <a:pt x="436499" y="214629"/>
                  </a:lnTo>
                  <a:lnTo>
                    <a:pt x="428498" y="175260"/>
                  </a:lnTo>
                  <a:lnTo>
                    <a:pt x="413258" y="139700"/>
                  </a:lnTo>
                  <a:lnTo>
                    <a:pt x="391541" y="106679"/>
                  </a:lnTo>
                  <a:lnTo>
                    <a:pt x="364236" y="80010"/>
                  </a:lnTo>
                  <a:lnTo>
                    <a:pt x="332105" y="57150"/>
                  </a:lnTo>
                  <a:lnTo>
                    <a:pt x="314451" y="49529"/>
                  </a:lnTo>
                  <a:close/>
                </a:path>
              </a:pathLst>
            </a:custGeom>
            <a:solidFill>
              <a:srgbClr val="9D24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530477" y="408178"/>
            <a:ext cx="60845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FD8537"/>
                </a:solidFill>
              </a:rPr>
              <a:t>Physical Features</a:t>
            </a:r>
            <a:r>
              <a:rPr sz="5400" spc="-40" dirty="0">
                <a:solidFill>
                  <a:srgbClr val="FD8537"/>
                </a:solidFill>
              </a:rPr>
              <a:t> </a:t>
            </a:r>
            <a:r>
              <a:rPr sz="5400" spc="-5" dirty="0">
                <a:solidFill>
                  <a:srgbClr val="FD8537"/>
                </a:solidFill>
              </a:rPr>
              <a:t>of</a:t>
            </a:r>
            <a:endParaRPr sz="5400"/>
          </a:p>
        </p:txBody>
      </p:sp>
      <p:sp>
        <p:nvSpPr>
          <p:cNvPr id="17" name="object 17"/>
          <p:cNvSpPr txBox="1"/>
          <p:nvPr/>
        </p:nvSpPr>
        <p:spPr>
          <a:xfrm>
            <a:off x="3251453" y="1230833"/>
            <a:ext cx="26416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FD8537"/>
                </a:solidFill>
                <a:latin typeface="Georgia"/>
                <a:cs typeface="Georgia"/>
              </a:rPr>
              <a:t>Pakistan</a:t>
            </a:r>
            <a:endParaRPr sz="540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38400" y="2666999"/>
            <a:ext cx="4293108" cy="36926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5757" y="412750"/>
            <a:ext cx="386651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9D2412"/>
                </a:solidFill>
              </a:rPr>
              <a:t>Northern</a:t>
            </a:r>
            <a:r>
              <a:rPr sz="3300" spc="-70" dirty="0">
                <a:solidFill>
                  <a:srgbClr val="9D2412"/>
                </a:solidFill>
              </a:rPr>
              <a:t> </a:t>
            </a:r>
            <a:r>
              <a:rPr sz="3300" spc="-5" dirty="0">
                <a:solidFill>
                  <a:srgbClr val="9D2412"/>
                </a:solidFill>
              </a:rPr>
              <a:t>Mountains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55091" y="1466659"/>
            <a:ext cx="6870700" cy="150812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12420" indent="-274320">
              <a:lnSpc>
                <a:spcPct val="100000"/>
              </a:lnSpc>
              <a:spcBef>
                <a:spcPts val="750"/>
              </a:spcBef>
              <a:buClr>
                <a:srgbClr val="FD8537"/>
              </a:buClr>
              <a:buSzPct val="85185"/>
              <a:buFont typeface="Wingdings 2"/>
              <a:buChar char=""/>
              <a:tabLst>
                <a:tab pos="312420" algn="l"/>
              </a:tabLst>
            </a:pPr>
            <a:r>
              <a:rPr sz="2700" spc="-5" dirty="0">
                <a:latin typeface="Georgia"/>
                <a:cs typeface="Georgia"/>
              </a:rPr>
              <a:t>Karakorum:</a:t>
            </a:r>
            <a:endParaRPr sz="2700">
              <a:latin typeface="Georgia"/>
              <a:cs typeface="Georgia"/>
            </a:endParaRPr>
          </a:p>
          <a:p>
            <a:pPr marL="952500" marR="30480">
              <a:lnSpc>
                <a:spcPct val="120000"/>
              </a:lnSpc>
              <a:spcBef>
                <a:spcPts val="5"/>
              </a:spcBef>
            </a:pPr>
            <a:r>
              <a:rPr sz="2700" dirty="0">
                <a:latin typeface="Georgia"/>
                <a:cs typeface="Georgia"/>
              </a:rPr>
              <a:t>Average </a:t>
            </a:r>
            <a:r>
              <a:rPr sz="2700" spc="-5" dirty="0">
                <a:latin typeface="Georgia"/>
                <a:cs typeface="Georgia"/>
              </a:rPr>
              <a:t>height </a:t>
            </a:r>
            <a:r>
              <a:rPr sz="2700" dirty="0">
                <a:latin typeface="Georgia"/>
                <a:cs typeface="Georgia"/>
              </a:rPr>
              <a:t>is </a:t>
            </a:r>
            <a:r>
              <a:rPr sz="2700" spc="-5" dirty="0">
                <a:latin typeface="Georgia"/>
                <a:cs typeface="Georgia"/>
              </a:rPr>
              <a:t>about </a:t>
            </a:r>
            <a:r>
              <a:rPr sz="2700" dirty="0">
                <a:latin typeface="Georgia"/>
                <a:cs typeface="Georgia"/>
              </a:rPr>
              <a:t>6100 meter  </a:t>
            </a:r>
            <a:r>
              <a:rPr sz="2700" spc="-10" dirty="0">
                <a:latin typeface="Georgia"/>
                <a:cs typeface="Georgia"/>
              </a:rPr>
              <a:t>Goodwin </a:t>
            </a:r>
            <a:r>
              <a:rPr sz="2700" dirty="0">
                <a:latin typeface="Georgia"/>
                <a:cs typeface="Georgia"/>
              </a:rPr>
              <a:t>Austin </a:t>
            </a:r>
            <a:r>
              <a:rPr sz="2700" spc="-5" dirty="0">
                <a:latin typeface="Georgia"/>
                <a:cs typeface="Georgia"/>
              </a:rPr>
              <a:t>(K-2) </a:t>
            </a:r>
            <a:r>
              <a:rPr sz="2700" dirty="0">
                <a:latin typeface="Georgia"/>
                <a:cs typeface="Georgia"/>
              </a:rPr>
              <a:t>2</a:t>
            </a:r>
            <a:r>
              <a:rPr sz="2700" baseline="24691" dirty="0">
                <a:latin typeface="Georgia"/>
                <a:cs typeface="Georgia"/>
              </a:rPr>
              <a:t>nd </a:t>
            </a:r>
            <a:r>
              <a:rPr sz="2700" spc="-5" dirty="0">
                <a:latin typeface="Georgia"/>
                <a:cs typeface="Georgia"/>
              </a:rPr>
              <a:t>highest</a:t>
            </a:r>
            <a:r>
              <a:rPr sz="2700" spc="-254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peak</a:t>
            </a:r>
            <a:endParaRPr sz="27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3400" y="3124200"/>
            <a:ext cx="8229600" cy="2857500"/>
            <a:chOff x="533400" y="3124200"/>
            <a:chExt cx="8229600" cy="2857500"/>
          </a:xfrm>
        </p:grpSpPr>
        <p:sp>
          <p:nvSpPr>
            <p:cNvPr id="5" name="object 5"/>
            <p:cNvSpPr/>
            <p:nvPr/>
          </p:nvSpPr>
          <p:spPr>
            <a:xfrm>
              <a:off x="533400" y="3124200"/>
              <a:ext cx="3810000" cy="2857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24400" y="3320795"/>
              <a:ext cx="4038600" cy="24704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5692" y="412750"/>
            <a:ext cx="491236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9D2412"/>
                </a:solidFill>
              </a:rPr>
              <a:t>North </a:t>
            </a:r>
            <a:r>
              <a:rPr sz="3300" dirty="0">
                <a:solidFill>
                  <a:srgbClr val="9D2412"/>
                </a:solidFill>
              </a:rPr>
              <a:t>Western</a:t>
            </a:r>
            <a:r>
              <a:rPr sz="3300" spc="-35" dirty="0">
                <a:solidFill>
                  <a:srgbClr val="9D2412"/>
                </a:solidFill>
              </a:rPr>
              <a:t> </a:t>
            </a:r>
            <a:r>
              <a:rPr sz="3300" spc="-5" dirty="0">
                <a:solidFill>
                  <a:srgbClr val="9D2412"/>
                </a:solidFill>
              </a:rPr>
              <a:t>Mountains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466659"/>
            <a:ext cx="7818755" cy="241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2185035" indent="-287020">
              <a:lnSpc>
                <a:spcPct val="120100"/>
              </a:lnSpc>
              <a:spcBef>
                <a:spcPts val="100"/>
              </a:spcBef>
              <a:buClr>
                <a:srgbClr val="FD8537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Hindu </a:t>
            </a:r>
            <a:r>
              <a:rPr sz="2700" spc="-5" dirty="0">
                <a:latin typeface="Georgia"/>
                <a:cs typeface="Georgia"/>
              </a:rPr>
              <a:t>Kush Mountains:  Originates from Pamir</a:t>
            </a:r>
            <a:r>
              <a:rPr sz="2700" spc="-8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plateau.</a:t>
            </a:r>
            <a:endParaRPr sz="2700">
              <a:latin typeface="Georgia"/>
              <a:cs typeface="Georgia"/>
            </a:endParaRPr>
          </a:p>
          <a:p>
            <a:pPr marL="287020" marR="5080" indent="640080">
              <a:lnSpc>
                <a:spcPct val="100000"/>
              </a:lnSpc>
              <a:spcBef>
                <a:spcPts val="650"/>
              </a:spcBef>
            </a:pPr>
            <a:r>
              <a:rPr sz="2700" spc="-5" dirty="0">
                <a:latin typeface="Georgia"/>
                <a:cs typeface="Georgia"/>
              </a:rPr>
              <a:t>highest </a:t>
            </a:r>
            <a:r>
              <a:rPr sz="2700" dirty="0">
                <a:latin typeface="Georgia"/>
                <a:cs typeface="Georgia"/>
              </a:rPr>
              <a:t>peaks are </a:t>
            </a:r>
            <a:r>
              <a:rPr sz="2700" spc="-5" dirty="0">
                <a:latin typeface="Georgia"/>
                <a:cs typeface="Georgia"/>
              </a:rPr>
              <a:t>Noshaq (7369 </a:t>
            </a:r>
            <a:r>
              <a:rPr sz="2700" dirty="0">
                <a:latin typeface="Georgia"/>
                <a:cs typeface="Georgia"/>
              </a:rPr>
              <a:t>m) and</a:t>
            </a:r>
            <a:r>
              <a:rPr sz="2700" spc="-10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Tirch  mir </a:t>
            </a:r>
            <a:r>
              <a:rPr sz="2700" spc="-5" dirty="0">
                <a:latin typeface="Georgia"/>
                <a:cs typeface="Georgia"/>
              </a:rPr>
              <a:t>(7690</a:t>
            </a:r>
            <a:r>
              <a:rPr sz="2700" spc="-2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m)</a:t>
            </a:r>
            <a:endParaRPr sz="2700">
              <a:latin typeface="Georgia"/>
              <a:cs typeface="Georgia"/>
            </a:endParaRPr>
          </a:p>
          <a:p>
            <a:pPr marL="927100">
              <a:lnSpc>
                <a:spcPct val="100000"/>
              </a:lnSpc>
              <a:spcBef>
                <a:spcPts val="650"/>
              </a:spcBef>
            </a:pPr>
            <a:r>
              <a:rPr sz="2700" spc="-5" dirty="0">
                <a:latin typeface="Georgia"/>
                <a:cs typeface="Georgia"/>
              </a:rPr>
              <a:t>lies </a:t>
            </a:r>
            <a:r>
              <a:rPr sz="2700" dirty="0">
                <a:latin typeface="Georgia"/>
                <a:cs typeface="Georgia"/>
              </a:rPr>
              <a:t>in </a:t>
            </a:r>
            <a:r>
              <a:rPr sz="2700" spc="-5" dirty="0">
                <a:latin typeface="Georgia"/>
                <a:cs typeface="Georgia"/>
              </a:rPr>
              <a:t>the west of Himalaya </a:t>
            </a:r>
            <a:r>
              <a:rPr sz="2700" dirty="0">
                <a:latin typeface="Georgia"/>
                <a:cs typeface="Georgia"/>
              </a:rPr>
              <a:t>and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karakorum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3773" y="412750"/>
            <a:ext cx="361442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9D2412"/>
                </a:solidFill>
              </a:rPr>
              <a:t>Western</a:t>
            </a:r>
            <a:r>
              <a:rPr sz="3300" spc="-65" dirty="0">
                <a:solidFill>
                  <a:srgbClr val="9D2412"/>
                </a:solidFill>
              </a:rPr>
              <a:t> </a:t>
            </a:r>
            <a:r>
              <a:rPr sz="3300" dirty="0">
                <a:solidFill>
                  <a:srgbClr val="9D2412"/>
                </a:solidFill>
              </a:rPr>
              <a:t>Highlands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549349"/>
            <a:ext cx="7934959" cy="3302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Western highland comprises of the following three  </a:t>
            </a:r>
            <a:r>
              <a:rPr sz="2700" dirty="0">
                <a:latin typeface="Georgia"/>
                <a:cs typeface="Georgia"/>
              </a:rPr>
              <a:t>mountain</a:t>
            </a:r>
            <a:r>
              <a:rPr sz="2700" spc="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ranges.</a:t>
            </a:r>
            <a:endParaRPr sz="27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950">
              <a:latin typeface="Georgia"/>
              <a:cs typeface="Georgia"/>
            </a:endParaRPr>
          </a:p>
          <a:p>
            <a:pPr marL="527685" indent="-515620">
              <a:lnSpc>
                <a:spcPct val="100000"/>
              </a:lnSpc>
              <a:buClr>
                <a:srgbClr val="FD8537"/>
              </a:buClr>
              <a:buSzPct val="85185"/>
              <a:buAutoNum type="arabicPeriod"/>
              <a:tabLst>
                <a:tab pos="527685" algn="l"/>
                <a:tab pos="528320" algn="l"/>
              </a:tabLst>
            </a:pPr>
            <a:r>
              <a:rPr sz="27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The </a:t>
            </a:r>
            <a:r>
              <a:rPr sz="2700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koh-e-sofaid</a:t>
            </a:r>
            <a:r>
              <a:rPr sz="2700" u="heavy" spc="-3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700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ranges:</a:t>
            </a:r>
            <a:endParaRPr sz="2700">
              <a:latin typeface="Georgia"/>
              <a:cs typeface="Georgia"/>
            </a:endParaRPr>
          </a:p>
          <a:p>
            <a:pPr marL="1350645" lvl="1" indent="-515620">
              <a:lnSpc>
                <a:spcPct val="100000"/>
              </a:lnSpc>
              <a:spcBef>
                <a:spcPts val="500"/>
              </a:spcBef>
              <a:buClr>
                <a:srgbClr val="F5CD2C"/>
              </a:buClr>
              <a:buSzPct val="70000"/>
              <a:buAutoNum type="arabicPeriod"/>
              <a:tabLst>
                <a:tab pos="1350645" algn="l"/>
                <a:tab pos="1351280" algn="l"/>
              </a:tabLst>
            </a:pPr>
            <a:r>
              <a:rPr sz="2000" dirty="0">
                <a:solidFill>
                  <a:srgbClr val="565F6C"/>
                </a:solidFill>
                <a:latin typeface="Georgia"/>
                <a:cs typeface="Georgia"/>
              </a:rPr>
              <a:t>Average </a:t>
            </a:r>
            <a:r>
              <a:rPr sz="2000" spc="-5" dirty="0">
                <a:solidFill>
                  <a:srgbClr val="565F6C"/>
                </a:solidFill>
                <a:latin typeface="Georgia"/>
                <a:cs typeface="Georgia"/>
              </a:rPr>
              <a:t>height </a:t>
            </a:r>
            <a:r>
              <a:rPr sz="2000" dirty="0">
                <a:solidFill>
                  <a:srgbClr val="565F6C"/>
                </a:solidFill>
                <a:latin typeface="Georgia"/>
                <a:cs typeface="Georgia"/>
              </a:rPr>
              <a:t>is about 3600</a:t>
            </a:r>
            <a:r>
              <a:rPr sz="2000" spc="-55" dirty="0">
                <a:solidFill>
                  <a:srgbClr val="565F6C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565F6C"/>
                </a:solidFill>
                <a:latin typeface="Georgia"/>
                <a:cs typeface="Georgia"/>
              </a:rPr>
              <a:t>m</a:t>
            </a:r>
            <a:endParaRPr sz="2000">
              <a:latin typeface="Georgia"/>
              <a:cs typeface="Georgia"/>
            </a:endParaRPr>
          </a:p>
          <a:p>
            <a:pPr marL="1350645" lvl="1" indent="-515620">
              <a:lnSpc>
                <a:spcPct val="100000"/>
              </a:lnSpc>
              <a:spcBef>
                <a:spcPts val="480"/>
              </a:spcBef>
              <a:buClr>
                <a:srgbClr val="F5CD2C"/>
              </a:buClr>
              <a:buSzPct val="70000"/>
              <a:buAutoNum type="arabicPeriod"/>
              <a:tabLst>
                <a:tab pos="1350645" algn="l"/>
                <a:tab pos="1351280" algn="l"/>
              </a:tabLst>
            </a:pPr>
            <a:r>
              <a:rPr sz="2000" dirty="0">
                <a:solidFill>
                  <a:srgbClr val="565F6C"/>
                </a:solidFill>
                <a:latin typeface="Georgia"/>
                <a:cs typeface="Georgia"/>
              </a:rPr>
              <a:t>Highest </a:t>
            </a:r>
            <a:r>
              <a:rPr sz="2000" spc="-5" dirty="0">
                <a:solidFill>
                  <a:srgbClr val="565F6C"/>
                </a:solidFill>
                <a:latin typeface="Georgia"/>
                <a:cs typeface="Georgia"/>
              </a:rPr>
              <a:t>peak </a:t>
            </a:r>
            <a:r>
              <a:rPr sz="2000" dirty="0">
                <a:solidFill>
                  <a:srgbClr val="565F6C"/>
                </a:solidFill>
                <a:latin typeface="Georgia"/>
                <a:cs typeface="Georgia"/>
              </a:rPr>
              <a:t>is </a:t>
            </a:r>
            <a:r>
              <a:rPr sz="2000" spc="-5" dirty="0">
                <a:solidFill>
                  <a:srgbClr val="565F6C"/>
                </a:solidFill>
                <a:latin typeface="Georgia"/>
                <a:cs typeface="Georgia"/>
              </a:rPr>
              <a:t>Sikaram </a:t>
            </a:r>
            <a:r>
              <a:rPr sz="2000" dirty="0">
                <a:solidFill>
                  <a:srgbClr val="565F6C"/>
                </a:solidFill>
                <a:latin typeface="Georgia"/>
                <a:cs typeface="Georgia"/>
              </a:rPr>
              <a:t>(4700</a:t>
            </a:r>
            <a:r>
              <a:rPr sz="2000" spc="-30" dirty="0">
                <a:solidFill>
                  <a:srgbClr val="565F6C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565F6C"/>
                </a:solidFill>
                <a:latin typeface="Georgia"/>
                <a:cs typeface="Georgia"/>
              </a:rPr>
              <a:t>m)</a:t>
            </a:r>
            <a:endParaRPr sz="2000">
              <a:latin typeface="Georgia"/>
              <a:cs typeface="Georgia"/>
            </a:endParaRPr>
          </a:p>
          <a:p>
            <a:pPr marL="1350645" lvl="1" indent="-515620">
              <a:lnSpc>
                <a:spcPct val="100000"/>
              </a:lnSpc>
              <a:spcBef>
                <a:spcPts val="480"/>
              </a:spcBef>
              <a:buClr>
                <a:srgbClr val="F5CD2C"/>
              </a:buClr>
              <a:buSzPct val="70000"/>
              <a:buAutoNum type="arabicPeriod"/>
              <a:tabLst>
                <a:tab pos="1350645" algn="l"/>
                <a:tab pos="1351280" algn="l"/>
              </a:tabLst>
            </a:pPr>
            <a:r>
              <a:rPr sz="2000" dirty="0">
                <a:solidFill>
                  <a:srgbClr val="565F6C"/>
                </a:solidFill>
                <a:latin typeface="Georgia"/>
                <a:cs typeface="Georgia"/>
              </a:rPr>
              <a:t>Located in </a:t>
            </a:r>
            <a:r>
              <a:rPr sz="2000" spc="-5" dirty="0">
                <a:solidFill>
                  <a:srgbClr val="565F6C"/>
                </a:solidFill>
                <a:latin typeface="Georgia"/>
                <a:cs typeface="Georgia"/>
              </a:rPr>
              <a:t>East-West</a:t>
            </a:r>
            <a:r>
              <a:rPr sz="2000" spc="-30" dirty="0">
                <a:solidFill>
                  <a:srgbClr val="565F6C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565F6C"/>
                </a:solidFill>
                <a:latin typeface="Georgia"/>
                <a:cs typeface="Georgia"/>
              </a:rPr>
              <a:t>Direction</a:t>
            </a:r>
            <a:endParaRPr sz="2000">
              <a:latin typeface="Georgia"/>
              <a:cs typeface="Georgia"/>
            </a:endParaRPr>
          </a:p>
          <a:p>
            <a:pPr marL="1350645" lvl="1" indent="-515620">
              <a:lnSpc>
                <a:spcPct val="100000"/>
              </a:lnSpc>
              <a:spcBef>
                <a:spcPts val="480"/>
              </a:spcBef>
              <a:buClr>
                <a:srgbClr val="F5CD2C"/>
              </a:buClr>
              <a:buSzPct val="70000"/>
              <a:buAutoNum type="arabicPeriod"/>
              <a:tabLst>
                <a:tab pos="1350645" algn="l"/>
                <a:tab pos="1351280" algn="l"/>
              </a:tabLst>
            </a:pPr>
            <a:r>
              <a:rPr sz="2000" spc="-5" dirty="0">
                <a:solidFill>
                  <a:srgbClr val="565F6C"/>
                </a:solidFill>
                <a:latin typeface="Georgia"/>
                <a:cs typeface="Georgia"/>
              </a:rPr>
              <a:t>Kurram </a:t>
            </a:r>
            <a:r>
              <a:rPr sz="2000" dirty="0">
                <a:solidFill>
                  <a:srgbClr val="565F6C"/>
                </a:solidFill>
                <a:latin typeface="Georgia"/>
                <a:cs typeface="Georgia"/>
              </a:rPr>
              <a:t>and </a:t>
            </a:r>
            <a:r>
              <a:rPr sz="2000" spc="-5" dirty="0">
                <a:solidFill>
                  <a:srgbClr val="565F6C"/>
                </a:solidFill>
                <a:latin typeface="Georgia"/>
                <a:cs typeface="Georgia"/>
              </a:rPr>
              <a:t>Kohat </a:t>
            </a:r>
            <a:r>
              <a:rPr sz="2000" dirty="0">
                <a:solidFill>
                  <a:srgbClr val="565F6C"/>
                </a:solidFill>
                <a:latin typeface="Georgia"/>
                <a:cs typeface="Georgia"/>
              </a:rPr>
              <a:t>valley </a:t>
            </a:r>
            <a:r>
              <a:rPr sz="2000" spc="-5" dirty="0">
                <a:solidFill>
                  <a:srgbClr val="565F6C"/>
                </a:solidFill>
                <a:latin typeface="Georgia"/>
                <a:cs typeface="Georgia"/>
              </a:rPr>
              <a:t>lies </a:t>
            </a:r>
            <a:r>
              <a:rPr sz="2000" dirty="0">
                <a:solidFill>
                  <a:srgbClr val="565F6C"/>
                </a:solidFill>
                <a:latin typeface="Georgia"/>
                <a:cs typeface="Georgia"/>
              </a:rPr>
              <a:t>in </a:t>
            </a:r>
            <a:r>
              <a:rPr sz="2000" spc="-5" dirty="0">
                <a:solidFill>
                  <a:srgbClr val="565F6C"/>
                </a:solidFill>
                <a:latin typeface="Georgia"/>
                <a:cs typeface="Georgia"/>
              </a:rPr>
              <a:t>this</a:t>
            </a:r>
            <a:r>
              <a:rPr sz="2000" spc="-10" dirty="0">
                <a:solidFill>
                  <a:srgbClr val="565F6C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565F6C"/>
                </a:solidFill>
                <a:latin typeface="Georgia"/>
                <a:cs typeface="Georgia"/>
              </a:rPr>
              <a:t>range.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3773" y="412750"/>
            <a:ext cx="361442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9D2412"/>
                </a:solidFill>
              </a:rPr>
              <a:t>Western</a:t>
            </a:r>
            <a:r>
              <a:rPr sz="3300" spc="-65" dirty="0">
                <a:solidFill>
                  <a:srgbClr val="9D2412"/>
                </a:solidFill>
              </a:rPr>
              <a:t> </a:t>
            </a:r>
            <a:r>
              <a:rPr sz="3300" dirty="0">
                <a:solidFill>
                  <a:srgbClr val="9D2412"/>
                </a:solidFill>
              </a:rPr>
              <a:t>Highlands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466659"/>
            <a:ext cx="8265159" cy="290766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50"/>
              </a:spcBef>
              <a:buClr>
                <a:srgbClr val="FD8537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Waziristan</a:t>
            </a:r>
            <a:r>
              <a:rPr sz="2700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7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hills:</a:t>
            </a:r>
            <a:endParaRPr sz="2700">
              <a:latin typeface="Georgia"/>
              <a:cs typeface="Georgia"/>
            </a:endParaRPr>
          </a:p>
          <a:p>
            <a:pPr marL="527685" indent="-515620">
              <a:lnSpc>
                <a:spcPct val="100000"/>
              </a:lnSpc>
              <a:spcBef>
                <a:spcPts val="655"/>
              </a:spcBef>
              <a:buClr>
                <a:srgbClr val="FD8537"/>
              </a:buClr>
              <a:buSzPct val="85185"/>
              <a:buAutoNum type="arabicPeriod"/>
              <a:tabLst>
                <a:tab pos="527685" algn="l"/>
                <a:tab pos="528320" algn="l"/>
              </a:tabLst>
            </a:pPr>
            <a:r>
              <a:rPr sz="2700" spc="-5" dirty="0">
                <a:solidFill>
                  <a:srgbClr val="7E7E7E"/>
                </a:solidFill>
                <a:latin typeface="Georgia"/>
                <a:cs typeface="Georgia"/>
              </a:rPr>
              <a:t>Located between </a:t>
            </a:r>
            <a:r>
              <a:rPr sz="2700" spc="-10" dirty="0">
                <a:solidFill>
                  <a:srgbClr val="7E7E7E"/>
                </a:solidFill>
                <a:latin typeface="Georgia"/>
                <a:cs typeface="Georgia"/>
              </a:rPr>
              <a:t>Gomal </a:t>
            </a:r>
            <a:r>
              <a:rPr sz="2700" dirty="0">
                <a:solidFill>
                  <a:srgbClr val="7E7E7E"/>
                </a:solidFill>
                <a:latin typeface="Georgia"/>
                <a:cs typeface="Georgia"/>
              </a:rPr>
              <a:t>and </a:t>
            </a:r>
            <a:r>
              <a:rPr sz="2700" spc="-5" dirty="0">
                <a:solidFill>
                  <a:srgbClr val="7E7E7E"/>
                </a:solidFill>
                <a:latin typeface="Georgia"/>
                <a:cs typeface="Georgia"/>
              </a:rPr>
              <a:t>Kurram</a:t>
            </a:r>
            <a:r>
              <a:rPr sz="2700" spc="-40" dirty="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sz="2700" dirty="0">
                <a:solidFill>
                  <a:srgbClr val="7E7E7E"/>
                </a:solidFill>
                <a:latin typeface="Georgia"/>
                <a:cs typeface="Georgia"/>
              </a:rPr>
              <a:t>river.</a:t>
            </a:r>
            <a:endParaRPr sz="2700">
              <a:latin typeface="Georgia"/>
              <a:cs typeface="Georgia"/>
            </a:endParaRPr>
          </a:p>
          <a:p>
            <a:pPr marL="527685" indent="-515620">
              <a:lnSpc>
                <a:spcPct val="100000"/>
              </a:lnSpc>
              <a:spcBef>
                <a:spcPts val="645"/>
              </a:spcBef>
              <a:buClr>
                <a:srgbClr val="FD8537"/>
              </a:buClr>
              <a:buSzPct val="85185"/>
              <a:buAutoNum type="arabicPeriod"/>
              <a:tabLst>
                <a:tab pos="527685" algn="l"/>
                <a:tab pos="528320" algn="l"/>
              </a:tabLst>
            </a:pPr>
            <a:r>
              <a:rPr sz="2700" dirty="0">
                <a:solidFill>
                  <a:srgbClr val="7E7E7E"/>
                </a:solidFill>
                <a:latin typeface="Georgia"/>
                <a:cs typeface="Georgia"/>
              </a:rPr>
              <a:t>Its Height ranges </a:t>
            </a:r>
            <a:r>
              <a:rPr sz="2700" spc="-10" dirty="0">
                <a:solidFill>
                  <a:srgbClr val="7E7E7E"/>
                </a:solidFill>
                <a:latin typeface="Georgia"/>
                <a:cs typeface="Georgia"/>
              </a:rPr>
              <a:t>from </a:t>
            </a:r>
            <a:r>
              <a:rPr sz="2700" dirty="0">
                <a:solidFill>
                  <a:srgbClr val="7E7E7E"/>
                </a:solidFill>
                <a:latin typeface="Georgia"/>
                <a:cs typeface="Georgia"/>
              </a:rPr>
              <a:t>1500 - 3000</a:t>
            </a:r>
            <a:r>
              <a:rPr sz="2700" spc="-105" dirty="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sz="2700" dirty="0">
                <a:solidFill>
                  <a:srgbClr val="7E7E7E"/>
                </a:solidFill>
                <a:latin typeface="Georgia"/>
                <a:cs typeface="Georgia"/>
              </a:rPr>
              <a:t>meter.</a:t>
            </a:r>
            <a:endParaRPr sz="2700">
              <a:latin typeface="Georgia"/>
              <a:cs typeface="Georgia"/>
            </a:endParaRPr>
          </a:p>
          <a:p>
            <a:pPr marL="527685" marR="5080" indent="-515620">
              <a:lnSpc>
                <a:spcPct val="100000"/>
              </a:lnSpc>
              <a:spcBef>
                <a:spcPts val="650"/>
              </a:spcBef>
              <a:buClr>
                <a:srgbClr val="FD8537"/>
              </a:buClr>
              <a:buSzPct val="85185"/>
              <a:buAutoNum type="arabicPeriod"/>
              <a:tabLst>
                <a:tab pos="527685" algn="l"/>
                <a:tab pos="528320" algn="l"/>
              </a:tabLst>
            </a:pPr>
            <a:r>
              <a:rPr sz="2700" dirty="0">
                <a:solidFill>
                  <a:srgbClr val="7E7E7E"/>
                </a:solidFill>
                <a:latin typeface="Georgia"/>
                <a:cs typeface="Georgia"/>
              </a:rPr>
              <a:t>These </a:t>
            </a:r>
            <a:r>
              <a:rPr sz="2700" spc="-5" dirty="0">
                <a:solidFill>
                  <a:srgbClr val="7E7E7E"/>
                </a:solidFill>
                <a:latin typeface="Georgia"/>
                <a:cs typeface="Georgia"/>
              </a:rPr>
              <a:t>range forms the border between Afghanistan  </a:t>
            </a:r>
            <a:r>
              <a:rPr sz="2700" dirty="0">
                <a:solidFill>
                  <a:srgbClr val="7E7E7E"/>
                </a:solidFill>
                <a:latin typeface="Georgia"/>
                <a:cs typeface="Georgia"/>
              </a:rPr>
              <a:t>and</a:t>
            </a:r>
            <a:r>
              <a:rPr sz="2700" spc="-5" dirty="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sz="2700" dirty="0">
                <a:solidFill>
                  <a:srgbClr val="7E7E7E"/>
                </a:solidFill>
                <a:latin typeface="Georgia"/>
                <a:cs typeface="Georgia"/>
              </a:rPr>
              <a:t>Pakistan</a:t>
            </a:r>
            <a:endParaRPr sz="2700">
              <a:latin typeface="Georgia"/>
              <a:cs typeface="Georgia"/>
            </a:endParaRPr>
          </a:p>
          <a:p>
            <a:pPr marL="527685" indent="-515620">
              <a:lnSpc>
                <a:spcPct val="100000"/>
              </a:lnSpc>
              <a:spcBef>
                <a:spcPts val="650"/>
              </a:spcBef>
              <a:buClr>
                <a:srgbClr val="FD8537"/>
              </a:buClr>
              <a:buSzPct val="85185"/>
              <a:buAutoNum type="arabicPeriod"/>
              <a:tabLst>
                <a:tab pos="527685" algn="l"/>
                <a:tab pos="528320" algn="l"/>
              </a:tabLst>
            </a:pPr>
            <a:r>
              <a:rPr sz="2700" spc="-5" dirty="0">
                <a:solidFill>
                  <a:srgbClr val="7E7E7E"/>
                </a:solidFill>
                <a:latin typeface="Georgia"/>
                <a:cs typeface="Georgia"/>
              </a:rPr>
              <a:t>Famous Khyber pass lies </a:t>
            </a:r>
            <a:r>
              <a:rPr sz="2700" dirty="0">
                <a:solidFill>
                  <a:srgbClr val="7E7E7E"/>
                </a:solidFill>
                <a:latin typeface="Georgia"/>
                <a:cs typeface="Georgia"/>
              </a:rPr>
              <a:t>in </a:t>
            </a:r>
            <a:r>
              <a:rPr sz="2700" spc="-5" dirty="0">
                <a:solidFill>
                  <a:srgbClr val="7E7E7E"/>
                </a:solidFill>
                <a:latin typeface="Georgia"/>
                <a:cs typeface="Georgia"/>
              </a:rPr>
              <a:t>this</a:t>
            </a:r>
            <a:r>
              <a:rPr sz="2700" spc="-60" dirty="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sz="2700" dirty="0">
                <a:solidFill>
                  <a:srgbClr val="7E7E7E"/>
                </a:solidFill>
                <a:latin typeface="Georgia"/>
                <a:cs typeface="Georgia"/>
              </a:rPr>
              <a:t>Range.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3773" y="412750"/>
            <a:ext cx="361442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9D2412"/>
                </a:solidFill>
              </a:rPr>
              <a:t>Western</a:t>
            </a:r>
            <a:r>
              <a:rPr sz="3300" spc="-65" dirty="0">
                <a:solidFill>
                  <a:srgbClr val="9D2412"/>
                </a:solidFill>
              </a:rPr>
              <a:t> </a:t>
            </a:r>
            <a:r>
              <a:rPr sz="3300" dirty="0">
                <a:solidFill>
                  <a:srgbClr val="9D2412"/>
                </a:solidFill>
              </a:rPr>
              <a:t>Highlands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550873"/>
            <a:ext cx="50533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84000"/>
              <a:buFont typeface="Wingdings 2"/>
              <a:buChar char=""/>
              <a:tabLst>
                <a:tab pos="287020" algn="l"/>
              </a:tabLst>
            </a:pPr>
            <a:r>
              <a:rPr sz="2500" u="heavy" spc="-5" dirty="0">
                <a:solidFill>
                  <a:srgbClr val="896F07"/>
                </a:solidFill>
                <a:uFill>
                  <a:solidFill>
                    <a:srgbClr val="896F07"/>
                  </a:solidFill>
                </a:uFill>
                <a:latin typeface="Georgia"/>
                <a:cs typeface="Georgia"/>
              </a:rPr>
              <a:t>The Suleman and </a:t>
            </a:r>
            <a:r>
              <a:rPr sz="2500" u="heavy" spc="-10" dirty="0">
                <a:solidFill>
                  <a:srgbClr val="896F07"/>
                </a:solidFill>
                <a:uFill>
                  <a:solidFill>
                    <a:srgbClr val="896F07"/>
                  </a:solidFill>
                </a:uFill>
                <a:latin typeface="Georgia"/>
                <a:cs typeface="Georgia"/>
              </a:rPr>
              <a:t>Kirthar</a:t>
            </a:r>
            <a:r>
              <a:rPr sz="2500" u="heavy" spc="10" dirty="0">
                <a:solidFill>
                  <a:srgbClr val="896F07"/>
                </a:solidFill>
                <a:uFill>
                  <a:solidFill>
                    <a:srgbClr val="896F07"/>
                  </a:solidFill>
                </a:uFill>
                <a:latin typeface="Georgia"/>
                <a:cs typeface="Georgia"/>
              </a:rPr>
              <a:t> </a:t>
            </a:r>
            <a:r>
              <a:rPr sz="2500" u="heavy" spc="-5" dirty="0">
                <a:solidFill>
                  <a:srgbClr val="896F07"/>
                </a:solidFill>
                <a:uFill>
                  <a:solidFill>
                    <a:srgbClr val="896F07"/>
                  </a:solidFill>
                </a:uFill>
                <a:latin typeface="Georgia"/>
                <a:cs typeface="Georgia"/>
              </a:rPr>
              <a:t>Ranges:</a:t>
            </a:r>
            <a:endParaRPr sz="25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3172" y="1929383"/>
            <a:ext cx="6888480" cy="1111250"/>
            <a:chOff x="233172" y="1929383"/>
            <a:chExt cx="6888480" cy="1111250"/>
          </a:xfrm>
        </p:grpSpPr>
        <p:sp>
          <p:nvSpPr>
            <p:cNvPr id="5" name="object 5"/>
            <p:cNvSpPr/>
            <p:nvPr/>
          </p:nvSpPr>
          <p:spPr>
            <a:xfrm>
              <a:off x="2023872" y="1929383"/>
              <a:ext cx="3332988" cy="7056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36236" y="1929383"/>
              <a:ext cx="1351788" cy="7056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45124" y="1929383"/>
              <a:ext cx="1176527" cy="7056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3172" y="2464307"/>
              <a:ext cx="569976" cy="5760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0491" y="1922500"/>
            <a:ext cx="249554" cy="93980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100" dirty="0">
                <a:solidFill>
                  <a:srgbClr val="FD8537"/>
                </a:solidFill>
                <a:latin typeface="Georgia"/>
                <a:cs typeface="Georgia"/>
              </a:rPr>
              <a:t>1.</a:t>
            </a:r>
            <a:endParaRPr sz="2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100" spc="5" dirty="0">
                <a:solidFill>
                  <a:srgbClr val="FD8537"/>
                </a:solidFill>
                <a:latin typeface="Georgia"/>
                <a:cs typeface="Georgia"/>
              </a:rPr>
              <a:t>2.</a:t>
            </a:r>
            <a:endParaRPr sz="210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3172" y="2386583"/>
            <a:ext cx="8612505" cy="1949450"/>
            <a:chOff x="233172" y="2386583"/>
            <a:chExt cx="8612505" cy="1949450"/>
          </a:xfrm>
        </p:grpSpPr>
        <p:sp>
          <p:nvSpPr>
            <p:cNvPr id="11" name="object 11"/>
            <p:cNvSpPr/>
            <p:nvPr/>
          </p:nvSpPr>
          <p:spPr>
            <a:xfrm>
              <a:off x="2023872" y="2386583"/>
              <a:ext cx="6821424" cy="7056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0184" y="2767583"/>
              <a:ext cx="2057400" cy="7056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33172" y="3302508"/>
              <a:ext cx="568452" cy="5760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23872" y="3224783"/>
              <a:ext cx="4785360" cy="7056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33172" y="3759708"/>
              <a:ext cx="571500" cy="5760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80491" y="3218154"/>
            <a:ext cx="250825" cy="93980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2100" spc="5" dirty="0">
                <a:solidFill>
                  <a:srgbClr val="FD8537"/>
                </a:solidFill>
                <a:latin typeface="Georgia"/>
                <a:cs typeface="Georgia"/>
              </a:rPr>
              <a:t>3.</a:t>
            </a:r>
            <a:endParaRPr sz="2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100" spc="10" dirty="0">
                <a:solidFill>
                  <a:srgbClr val="FD8537"/>
                </a:solidFill>
                <a:latin typeface="Georgia"/>
                <a:cs typeface="Georgia"/>
              </a:rPr>
              <a:t>4.</a:t>
            </a:r>
            <a:endParaRPr sz="2100">
              <a:latin typeface="Georgia"/>
              <a:cs typeface="Georg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33172" y="3681984"/>
            <a:ext cx="8590915" cy="1949450"/>
            <a:chOff x="233172" y="3681984"/>
            <a:chExt cx="8590915" cy="1949450"/>
          </a:xfrm>
        </p:grpSpPr>
        <p:sp>
          <p:nvSpPr>
            <p:cNvPr id="18" name="object 18"/>
            <p:cNvSpPr/>
            <p:nvPr/>
          </p:nvSpPr>
          <p:spPr>
            <a:xfrm>
              <a:off x="2023872" y="3681984"/>
              <a:ext cx="1240536" cy="7056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43783" y="3681984"/>
              <a:ext cx="539495" cy="7056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62655" y="3681984"/>
              <a:ext cx="574547" cy="7056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16579" y="3681984"/>
              <a:ext cx="539495" cy="7056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35451" y="3681984"/>
              <a:ext cx="1653539" cy="70561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44568" y="3681984"/>
              <a:ext cx="4067555" cy="70561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10184" y="4062984"/>
              <a:ext cx="818388" cy="70561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3172" y="4597908"/>
              <a:ext cx="562356" cy="576071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23872" y="4520184"/>
              <a:ext cx="2279904" cy="70561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83151" y="4520184"/>
              <a:ext cx="1653539" cy="70561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90743" y="4520184"/>
              <a:ext cx="1702307" cy="70561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472427" y="4520184"/>
              <a:ext cx="1395983" cy="70561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525512" y="4520184"/>
              <a:ext cx="1298448" cy="70561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3172" y="5055108"/>
              <a:ext cx="571500" cy="576071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80491" y="4512778"/>
            <a:ext cx="250825" cy="94106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100" spc="10" dirty="0">
                <a:solidFill>
                  <a:srgbClr val="FD8537"/>
                </a:solidFill>
                <a:latin typeface="Georgia"/>
                <a:cs typeface="Georgia"/>
              </a:rPr>
              <a:t>5.</a:t>
            </a:r>
            <a:endParaRPr sz="2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100" spc="5" dirty="0">
                <a:solidFill>
                  <a:srgbClr val="FD8537"/>
                </a:solidFill>
                <a:latin typeface="Georgia"/>
                <a:cs typeface="Georgia"/>
              </a:rPr>
              <a:t>6.</a:t>
            </a:r>
            <a:endParaRPr sz="2100">
              <a:latin typeface="Georgia"/>
              <a:cs typeface="Georgi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10183" y="4977384"/>
            <a:ext cx="8072755" cy="1087120"/>
            <a:chOff x="710183" y="4977384"/>
            <a:chExt cx="8072755" cy="1087120"/>
          </a:xfrm>
        </p:grpSpPr>
        <p:sp>
          <p:nvSpPr>
            <p:cNvPr id="34" name="object 34"/>
            <p:cNvSpPr/>
            <p:nvPr/>
          </p:nvSpPr>
          <p:spPr>
            <a:xfrm>
              <a:off x="2023872" y="4977384"/>
              <a:ext cx="1078991" cy="70561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82239" y="4977384"/>
              <a:ext cx="1446276" cy="70561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87139" y="4977384"/>
              <a:ext cx="2674619" cy="70561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41136" y="4977384"/>
              <a:ext cx="1632204" cy="705611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330440" y="4977384"/>
              <a:ext cx="1452372" cy="705611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10183" y="5358384"/>
              <a:ext cx="1245108" cy="705612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34667" y="5358384"/>
              <a:ext cx="505968" cy="70561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895908" y="1931949"/>
            <a:ext cx="7721600" cy="39122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325880">
              <a:lnSpc>
                <a:spcPct val="100000"/>
              </a:lnSpc>
              <a:spcBef>
                <a:spcPts val="700"/>
              </a:spcBef>
            </a:pPr>
            <a:r>
              <a:rPr sz="2500" spc="-5" dirty="0">
                <a:solidFill>
                  <a:srgbClr val="7E7E7E"/>
                </a:solidFill>
                <a:latin typeface="Georgia"/>
                <a:cs typeface="Georgia"/>
              </a:rPr>
              <a:t>Starts </a:t>
            </a:r>
            <a:r>
              <a:rPr sz="2500" spc="-10" dirty="0">
                <a:solidFill>
                  <a:srgbClr val="7E7E7E"/>
                </a:solidFill>
                <a:latin typeface="Georgia"/>
                <a:cs typeface="Georgia"/>
              </a:rPr>
              <a:t>from </a:t>
            </a:r>
            <a:r>
              <a:rPr sz="2500" spc="-5" dirty="0">
                <a:solidFill>
                  <a:srgbClr val="7E7E7E"/>
                </a:solidFill>
                <a:latin typeface="Georgia"/>
                <a:cs typeface="Georgia"/>
              </a:rPr>
              <a:t>South of </a:t>
            </a:r>
            <a:r>
              <a:rPr sz="2500" spc="-10" dirty="0">
                <a:solidFill>
                  <a:srgbClr val="7E7E7E"/>
                </a:solidFill>
                <a:latin typeface="Georgia"/>
                <a:cs typeface="Georgia"/>
              </a:rPr>
              <a:t>Gomal</a:t>
            </a:r>
            <a:r>
              <a:rPr sz="2500" spc="25" dirty="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sz="2500" spc="-5" dirty="0">
                <a:solidFill>
                  <a:srgbClr val="7E7E7E"/>
                </a:solidFill>
                <a:latin typeface="Georgia"/>
                <a:cs typeface="Georgia"/>
              </a:rPr>
              <a:t>River</a:t>
            </a:r>
            <a:endParaRPr sz="2500">
              <a:latin typeface="Georgia"/>
              <a:cs typeface="Georgia"/>
            </a:endParaRPr>
          </a:p>
          <a:p>
            <a:pPr marL="12700" marR="64769" indent="1313180">
              <a:lnSpc>
                <a:spcPct val="100000"/>
              </a:lnSpc>
              <a:spcBef>
                <a:spcPts val="600"/>
              </a:spcBef>
            </a:pPr>
            <a:r>
              <a:rPr sz="2500" dirty="0">
                <a:solidFill>
                  <a:srgbClr val="7E7E7E"/>
                </a:solidFill>
                <a:latin typeface="Georgia"/>
                <a:cs typeface="Georgia"/>
              </a:rPr>
              <a:t>Lies </a:t>
            </a:r>
            <a:r>
              <a:rPr sz="2500" spc="-5" dirty="0">
                <a:solidFill>
                  <a:srgbClr val="7E7E7E"/>
                </a:solidFill>
                <a:latin typeface="Georgia"/>
                <a:cs typeface="Georgia"/>
              </a:rPr>
              <a:t>between </a:t>
            </a:r>
            <a:r>
              <a:rPr sz="2500" spc="-10" dirty="0">
                <a:solidFill>
                  <a:srgbClr val="7E7E7E"/>
                </a:solidFill>
                <a:latin typeface="Georgia"/>
                <a:cs typeface="Georgia"/>
              </a:rPr>
              <a:t>the </a:t>
            </a:r>
            <a:r>
              <a:rPr sz="2500" spc="-5" dirty="0">
                <a:solidFill>
                  <a:srgbClr val="7E7E7E"/>
                </a:solidFill>
                <a:latin typeface="Georgia"/>
                <a:cs typeface="Georgia"/>
              </a:rPr>
              <a:t>Baluchistan plateau and </a:t>
            </a:r>
            <a:r>
              <a:rPr sz="2500" spc="-10" dirty="0">
                <a:solidFill>
                  <a:srgbClr val="7E7E7E"/>
                </a:solidFill>
                <a:latin typeface="Georgia"/>
                <a:cs typeface="Georgia"/>
              </a:rPr>
              <a:t>the  </a:t>
            </a:r>
            <a:r>
              <a:rPr sz="2500" spc="-5" dirty="0">
                <a:solidFill>
                  <a:srgbClr val="7E7E7E"/>
                </a:solidFill>
                <a:latin typeface="Georgia"/>
                <a:cs typeface="Georgia"/>
              </a:rPr>
              <a:t>Indus river.</a:t>
            </a:r>
            <a:endParaRPr sz="2500">
              <a:latin typeface="Georgia"/>
              <a:cs typeface="Georgia"/>
            </a:endParaRPr>
          </a:p>
          <a:p>
            <a:pPr marL="1325880">
              <a:lnSpc>
                <a:spcPct val="100000"/>
              </a:lnSpc>
              <a:spcBef>
                <a:spcPts val="600"/>
              </a:spcBef>
            </a:pPr>
            <a:r>
              <a:rPr sz="2500" spc="-5" dirty="0">
                <a:solidFill>
                  <a:srgbClr val="7E7E7E"/>
                </a:solidFill>
                <a:latin typeface="Georgia"/>
                <a:cs typeface="Georgia"/>
              </a:rPr>
              <a:t>Average </a:t>
            </a:r>
            <a:r>
              <a:rPr sz="2500" spc="-10" dirty="0">
                <a:solidFill>
                  <a:srgbClr val="7E7E7E"/>
                </a:solidFill>
                <a:latin typeface="Georgia"/>
                <a:cs typeface="Georgia"/>
              </a:rPr>
              <a:t>height </a:t>
            </a:r>
            <a:r>
              <a:rPr sz="2500" spc="-5" dirty="0">
                <a:solidFill>
                  <a:srgbClr val="7E7E7E"/>
                </a:solidFill>
                <a:latin typeface="Georgia"/>
                <a:cs typeface="Georgia"/>
              </a:rPr>
              <a:t>is about 600</a:t>
            </a:r>
            <a:r>
              <a:rPr sz="2500" spc="40" dirty="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sz="2500" spc="-5" dirty="0">
                <a:solidFill>
                  <a:srgbClr val="7E7E7E"/>
                </a:solidFill>
                <a:latin typeface="Georgia"/>
                <a:cs typeface="Georgia"/>
              </a:rPr>
              <a:t>m.</a:t>
            </a:r>
            <a:endParaRPr sz="2500">
              <a:latin typeface="Georgia"/>
              <a:cs typeface="Georgia"/>
            </a:endParaRPr>
          </a:p>
          <a:p>
            <a:pPr marL="1325880">
              <a:lnSpc>
                <a:spcPct val="100000"/>
              </a:lnSpc>
              <a:spcBef>
                <a:spcPts val="600"/>
              </a:spcBef>
            </a:pPr>
            <a:r>
              <a:rPr sz="2500" spc="-5" dirty="0">
                <a:solidFill>
                  <a:srgbClr val="7E7E7E"/>
                </a:solidFill>
                <a:latin typeface="Georgia"/>
                <a:cs typeface="Georgia"/>
              </a:rPr>
              <a:t>Takht-e-Suleman is </a:t>
            </a:r>
            <a:r>
              <a:rPr sz="2500" spc="-10" dirty="0">
                <a:solidFill>
                  <a:srgbClr val="7E7E7E"/>
                </a:solidFill>
                <a:latin typeface="Georgia"/>
                <a:cs typeface="Georgia"/>
              </a:rPr>
              <a:t>the highest point</a:t>
            </a:r>
            <a:r>
              <a:rPr sz="2500" spc="40" dirty="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sz="2500" spc="-5" dirty="0">
                <a:solidFill>
                  <a:srgbClr val="7E7E7E"/>
                </a:solidFill>
                <a:latin typeface="Georgia"/>
                <a:cs typeface="Georgia"/>
              </a:rPr>
              <a:t>(3487</a:t>
            </a:r>
            <a:endParaRPr sz="2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500" spc="-10" dirty="0">
                <a:solidFill>
                  <a:srgbClr val="7E7E7E"/>
                </a:solidFill>
                <a:latin typeface="Georgia"/>
                <a:cs typeface="Georgia"/>
              </a:rPr>
              <a:t>m)</a:t>
            </a:r>
            <a:endParaRPr sz="2500">
              <a:latin typeface="Georgia"/>
              <a:cs typeface="Georgia"/>
            </a:endParaRPr>
          </a:p>
          <a:p>
            <a:pPr marL="1325880" marR="5080">
              <a:lnSpc>
                <a:spcPts val="3600"/>
              </a:lnSpc>
              <a:spcBef>
                <a:spcPts val="220"/>
              </a:spcBef>
            </a:pPr>
            <a:r>
              <a:rPr sz="2500" spc="-5" dirty="0">
                <a:solidFill>
                  <a:srgbClr val="7E7E7E"/>
                </a:solidFill>
                <a:latin typeface="Georgia"/>
                <a:cs typeface="Georgia"/>
              </a:rPr>
              <a:t>In south The Suleman joins the kirthar </a:t>
            </a:r>
            <a:r>
              <a:rPr sz="2500" dirty="0">
                <a:solidFill>
                  <a:srgbClr val="7E7E7E"/>
                </a:solidFill>
                <a:latin typeface="Georgia"/>
                <a:cs typeface="Georgia"/>
              </a:rPr>
              <a:t>range.  </a:t>
            </a:r>
            <a:r>
              <a:rPr sz="2500" spc="-5" dirty="0">
                <a:solidFill>
                  <a:srgbClr val="7E7E7E"/>
                </a:solidFill>
                <a:latin typeface="Georgia"/>
                <a:cs typeface="Georgia"/>
              </a:rPr>
              <a:t>And </a:t>
            </a:r>
            <a:r>
              <a:rPr sz="2500" spc="-10" dirty="0">
                <a:solidFill>
                  <a:srgbClr val="7E7E7E"/>
                </a:solidFill>
                <a:latin typeface="Georgia"/>
                <a:cs typeface="Georgia"/>
              </a:rPr>
              <a:t>Kirthar </a:t>
            </a:r>
            <a:r>
              <a:rPr sz="2500" spc="-5" dirty="0">
                <a:solidFill>
                  <a:srgbClr val="7E7E7E"/>
                </a:solidFill>
                <a:latin typeface="Georgia"/>
                <a:cs typeface="Georgia"/>
              </a:rPr>
              <a:t>merges into </a:t>
            </a:r>
            <a:r>
              <a:rPr sz="2500" spc="-10" dirty="0">
                <a:solidFill>
                  <a:srgbClr val="7E7E7E"/>
                </a:solidFill>
                <a:latin typeface="Georgia"/>
                <a:cs typeface="Georgia"/>
              </a:rPr>
              <a:t>the </a:t>
            </a:r>
            <a:r>
              <a:rPr sz="2500" spc="-5" dirty="0">
                <a:solidFill>
                  <a:srgbClr val="7E7E7E"/>
                </a:solidFill>
                <a:latin typeface="Georgia"/>
                <a:cs typeface="Georgia"/>
              </a:rPr>
              <a:t>kohistan area</a:t>
            </a:r>
            <a:r>
              <a:rPr sz="2500" spc="100" dirty="0">
                <a:solidFill>
                  <a:srgbClr val="7E7E7E"/>
                </a:solidFill>
                <a:latin typeface="Georgia"/>
                <a:cs typeface="Georgia"/>
              </a:rPr>
              <a:t> </a:t>
            </a:r>
            <a:r>
              <a:rPr sz="2500" spc="-10" dirty="0">
                <a:solidFill>
                  <a:srgbClr val="7E7E7E"/>
                </a:solidFill>
                <a:latin typeface="Georgia"/>
                <a:cs typeface="Georgia"/>
              </a:rPr>
              <a:t>of</a:t>
            </a:r>
            <a:endParaRPr sz="2500">
              <a:latin typeface="Georgia"/>
              <a:cs typeface="Georgia"/>
            </a:endParaRPr>
          </a:p>
          <a:p>
            <a:pPr marL="12700">
              <a:lnSpc>
                <a:spcPts val="2785"/>
              </a:lnSpc>
            </a:pPr>
            <a:r>
              <a:rPr sz="2500" spc="-10" dirty="0">
                <a:solidFill>
                  <a:srgbClr val="7E7E7E"/>
                </a:solidFill>
                <a:latin typeface="Georgia"/>
                <a:cs typeface="Georgia"/>
              </a:rPr>
              <a:t>Sindh.</a:t>
            </a:r>
            <a:endParaRPr sz="25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614" y="412750"/>
            <a:ext cx="73310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5" dirty="0">
                <a:solidFill>
                  <a:srgbClr val="896F07"/>
                </a:solidFill>
                <a:latin typeface="Georgia"/>
                <a:cs typeface="Georgia"/>
              </a:rPr>
              <a:t>The </a:t>
            </a:r>
            <a:r>
              <a:rPr sz="3300" b="1" dirty="0">
                <a:solidFill>
                  <a:srgbClr val="896F07"/>
                </a:solidFill>
                <a:latin typeface="Georgia"/>
                <a:cs typeface="Georgia"/>
              </a:rPr>
              <a:t>Suleman and Kirthar</a:t>
            </a:r>
            <a:r>
              <a:rPr sz="3300" b="1" spc="-125" dirty="0">
                <a:solidFill>
                  <a:srgbClr val="896F07"/>
                </a:solidFill>
                <a:latin typeface="Georgia"/>
                <a:cs typeface="Georgia"/>
              </a:rPr>
              <a:t> </a:t>
            </a:r>
            <a:r>
              <a:rPr sz="3300" b="1" spc="-5" dirty="0">
                <a:solidFill>
                  <a:srgbClr val="896F07"/>
                </a:solidFill>
                <a:latin typeface="Georgia"/>
                <a:cs typeface="Georgia"/>
              </a:rPr>
              <a:t>Ranges:</a:t>
            </a:r>
            <a:endParaRPr sz="33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80915" y="1546860"/>
            <a:ext cx="4710684" cy="4777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9741" y="2689986"/>
            <a:ext cx="263207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896F07"/>
                </a:solidFill>
                <a:latin typeface="Georgia"/>
                <a:cs typeface="Georgia"/>
              </a:rPr>
              <a:t>Here We </a:t>
            </a:r>
            <a:r>
              <a:rPr sz="2800" spc="-10" dirty="0">
                <a:solidFill>
                  <a:srgbClr val="896F07"/>
                </a:solidFill>
                <a:latin typeface="Georgia"/>
                <a:cs typeface="Georgia"/>
              </a:rPr>
              <a:t>can</a:t>
            </a:r>
            <a:r>
              <a:rPr sz="2800" spc="-35" dirty="0">
                <a:solidFill>
                  <a:srgbClr val="896F07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896F07"/>
                </a:solidFill>
                <a:latin typeface="Georgia"/>
                <a:cs typeface="Georgia"/>
              </a:rPr>
              <a:t>see  the Releif </a:t>
            </a:r>
            <a:r>
              <a:rPr sz="2800" spc="-10" dirty="0">
                <a:solidFill>
                  <a:srgbClr val="896F07"/>
                </a:solidFill>
                <a:latin typeface="Georgia"/>
                <a:cs typeface="Georgia"/>
              </a:rPr>
              <a:t>of  </a:t>
            </a:r>
            <a:r>
              <a:rPr sz="2800" spc="-5" dirty="0">
                <a:solidFill>
                  <a:srgbClr val="896F07"/>
                </a:solidFill>
                <a:latin typeface="Georgia"/>
                <a:cs typeface="Georgia"/>
              </a:rPr>
              <a:t>Suleman and  </a:t>
            </a:r>
            <a:r>
              <a:rPr sz="2800" spc="-10" dirty="0">
                <a:solidFill>
                  <a:srgbClr val="896F07"/>
                </a:solidFill>
                <a:latin typeface="Georgia"/>
                <a:cs typeface="Georgia"/>
              </a:rPr>
              <a:t>Kirthar</a:t>
            </a:r>
            <a:r>
              <a:rPr sz="2800" spc="5" dirty="0">
                <a:solidFill>
                  <a:srgbClr val="896F07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896F07"/>
                </a:solidFill>
                <a:latin typeface="Georgia"/>
                <a:cs typeface="Georgia"/>
              </a:rPr>
              <a:t>range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3898" y="412750"/>
            <a:ext cx="31515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9D2412"/>
                </a:solidFill>
              </a:rPr>
              <a:t>The Indus</a:t>
            </a:r>
            <a:r>
              <a:rPr sz="3300" spc="-65" dirty="0">
                <a:solidFill>
                  <a:srgbClr val="9D2412"/>
                </a:solidFill>
              </a:rPr>
              <a:t> </a:t>
            </a:r>
            <a:r>
              <a:rPr sz="3300" dirty="0">
                <a:solidFill>
                  <a:srgbClr val="9D2412"/>
                </a:solidFill>
              </a:rPr>
              <a:t>Plains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2439923" y="1527047"/>
            <a:ext cx="42291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3898" y="412750"/>
            <a:ext cx="31515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9D2412"/>
                </a:solidFill>
              </a:rPr>
              <a:t>The Indus</a:t>
            </a:r>
            <a:r>
              <a:rPr sz="3300" spc="-65" dirty="0">
                <a:solidFill>
                  <a:srgbClr val="9D2412"/>
                </a:solidFill>
              </a:rPr>
              <a:t> </a:t>
            </a:r>
            <a:r>
              <a:rPr sz="3300" dirty="0">
                <a:solidFill>
                  <a:srgbClr val="9D2412"/>
                </a:solidFill>
              </a:rPr>
              <a:t>Plains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549349"/>
            <a:ext cx="7662545" cy="282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The Whole Indus plain </a:t>
            </a:r>
            <a:r>
              <a:rPr sz="2700" spc="-5" dirty="0">
                <a:latin typeface="Georgia"/>
                <a:cs typeface="Georgia"/>
              </a:rPr>
              <a:t>comprises the </a:t>
            </a:r>
            <a:r>
              <a:rPr sz="2700" dirty="0">
                <a:latin typeface="Georgia"/>
                <a:cs typeface="Georgia"/>
              </a:rPr>
              <a:t>20% </a:t>
            </a:r>
            <a:r>
              <a:rPr sz="2700" spc="-5" dirty="0">
                <a:latin typeface="Georgia"/>
                <a:cs typeface="Georgia"/>
              </a:rPr>
              <a:t>of the  </a:t>
            </a:r>
            <a:r>
              <a:rPr sz="2700" dirty="0">
                <a:latin typeface="Georgia"/>
                <a:cs typeface="Georgia"/>
              </a:rPr>
              <a:t>Pakistan.</a:t>
            </a:r>
            <a:endParaRPr sz="27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50"/>
              </a:spcBef>
              <a:buClr>
                <a:srgbClr val="FD8537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dirty="0">
                <a:latin typeface="Georgia"/>
                <a:cs typeface="Georgia"/>
              </a:rPr>
              <a:t>We </a:t>
            </a:r>
            <a:r>
              <a:rPr sz="2700" spc="-5" dirty="0">
                <a:latin typeface="Georgia"/>
                <a:cs typeface="Georgia"/>
              </a:rPr>
              <a:t>can </a:t>
            </a:r>
            <a:r>
              <a:rPr sz="2700" dirty="0">
                <a:latin typeface="Georgia"/>
                <a:cs typeface="Georgia"/>
              </a:rPr>
              <a:t>divide it into </a:t>
            </a:r>
            <a:r>
              <a:rPr sz="2700" spc="-5" dirty="0">
                <a:latin typeface="Georgia"/>
                <a:cs typeface="Georgia"/>
              </a:rPr>
              <a:t>three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parts;</a:t>
            </a:r>
            <a:endParaRPr sz="2700">
              <a:latin typeface="Georgia"/>
              <a:cs typeface="Georgia"/>
            </a:endParaRPr>
          </a:p>
          <a:p>
            <a:pPr marL="1249045" lvl="1" indent="-32258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1249680" algn="l"/>
              </a:tabLst>
            </a:pPr>
            <a:r>
              <a:rPr sz="2700" spc="-5" dirty="0">
                <a:latin typeface="Georgia"/>
                <a:cs typeface="Georgia"/>
              </a:rPr>
              <a:t>Upper Indus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Plain</a:t>
            </a:r>
            <a:endParaRPr sz="2700">
              <a:latin typeface="Georgia"/>
              <a:cs typeface="Georgia"/>
            </a:endParaRPr>
          </a:p>
          <a:p>
            <a:pPr marL="1294130" lvl="1" indent="-367665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1294765" algn="l"/>
              </a:tabLst>
            </a:pPr>
            <a:r>
              <a:rPr sz="2700" dirty="0">
                <a:latin typeface="Georgia"/>
                <a:cs typeface="Georgia"/>
              </a:rPr>
              <a:t>Lower Indus</a:t>
            </a:r>
            <a:r>
              <a:rPr sz="2700" spc="-3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Plain</a:t>
            </a:r>
            <a:endParaRPr sz="2700">
              <a:latin typeface="Georgia"/>
              <a:cs typeface="Georgia"/>
            </a:endParaRPr>
          </a:p>
          <a:p>
            <a:pPr marL="1291590" lvl="1" indent="-365125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1292225" algn="l"/>
              </a:tabLst>
            </a:pPr>
            <a:r>
              <a:rPr sz="2700" spc="-5" dirty="0">
                <a:latin typeface="Georgia"/>
                <a:cs typeface="Georgia"/>
              </a:rPr>
              <a:t>Deltaic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Plain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3898" y="412750"/>
            <a:ext cx="31515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9D2412"/>
                </a:solidFill>
              </a:rPr>
              <a:t>The Indus</a:t>
            </a:r>
            <a:r>
              <a:rPr sz="3300" spc="-65" dirty="0">
                <a:solidFill>
                  <a:srgbClr val="9D2412"/>
                </a:solidFill>
              </a:rPr>
              <a:t> </a:t>
            </a:r>
            <a:r>
              <a:rPr sz="3300" dirty="0">
                <a:solidFill>
                  <a:srgbClr val="9D2412"/>
                </a:solidFill>
              </a:rPr>
              <a:t>Plains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464657"/>
            <a:ext cx="8078470" cy="229298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FD8537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u="heavy" dirty="0">
                <a:solidFill>
                  <a:srgbClr val="896F07"/>
                </a:solidFill>
                <a:uFill>
                  <a:solidFill>
                    <a:srgbClr val="896F07"/>
                  </a:solidFill>
                </a:uFill>
                <a:latin typeface="Georgia"/>
                <a:cs typeface="Georgia"/>
              </a:rPr>
              <a:t>The Upper Indus</a:t>
            </a:r>
            <a:r>
              <a:rPr sz="2700" u="heavy" spc="-35" dirty="0">
                <a:solidFill>
                  <a:srgbClr val="896F07"/>
                </a:solidFill>
                <a:uFill>
                  <a:solidFill>
                    <a:srgbClr val="896F07"/>
                  </a:solidFill>
                </a:uFill>
                <a:latin typeface="Georgia"/>
                <a:cs typeface="Georgia"/>
              </a:rPr>
              <a:t> </a:t>
            </a:r>
            <a:r>
              <a:rPr sz="2700" u="heavy" spc="-5" dirty="0">
                <a:solidFill>
                  <a:srgbClr val="896F07"/>
                </a:solidFill>
                <a:uFill>
                  <a:solidFill>
                    <a:srgbClr val="896F07"/>
                  </a:solidFill>
                </a:uFill>
                <a:latin typeface="Georgia"/>
                <a:cs typeface="Georgia"/>
              </a:rPr>
              <a:t>Plains:</a:t>
            </a:r>
            <a:endParaRPr sz="2700">
              <a:latin typeface="Georgia"/>
              <a:cs typeface="Georgia"/>
            </a:endParaRPr>
          </a:p>
          <a:p>
            <a:pPr marL="1109980" lvl="1" indent="-229235">
              <a:lnSpc>
                <a:spcPct val="100000"/>
              </a:lnSpc>
              <a:spcBef>
                <a:spcPts val="495"/>
              </a:spcBef>
              <a:buClr>
                <a:srgbClr val="F5CD2C"/>
              </a:buClr>
              <a:buSzPct val="70000"/>
              <a:buFont typeface="Wingdings"/>
              <a:buChar char=""/>
              <a:tabLst>
                <a:tab pos="1110615" algn="l"/>
              </a:tabLst>
            </a:pPr>
            <a:r>
              <a:rPr sz="2000" spc="-5" dirty="0">
                <a:solidFill>
                  <a:srgbClr val="896F07"/>
                </a:solidFill>
                <a:latin typeface="Georgia"/>
                <a:cs typeface="Georgia"/>
              </a:rPr>
              <a:t>Extends from </a:t>
            </a:r>
            <a:r>
              <a:rPr sz="2000" dirty="0">
                <a:solidFill>
                  <a:srgbClr val="896F07"/>
                </a:solidFill>
                <a:latin typeface="Georgia"/>
                <a:cs typeface="Georgia"/>
              </a:rPr>
              <a:t>Attock </a:t>
            </a:r>
            <a:r>
              <a:rPr sz="2000" spc="-5" dirty="0">
                <a:solidFill>
                  <a:srgbClr val="896F07"/>
                </a:solidFill>
                <a:latin typeface="Georgia"/>
                <a:cs typeface="Georgia"/>
              </a:rPr>
              <a:t>to Mithan</a:t>
            </a:r>
            <a:r>
              <a:rPr sz="2000" spc="-30" dirty="0">
                <a:solidFill>
                  <a:srgbClr val="896F07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896F07"/>
                </a:solidFill>
                <a:latin typeface="Georgia"/>
                <a:cs typeface="Georgia"/>
              </a:rPr>
              <a:t>kot.</a:t>
            </a:r>
            <a:endParaRPr sz="2000">
              <a:latin typeface="Georgia"/>
              <a:cs typeface="Georgia"/>
            </a:endParaRPr>
          </a:p>
          <a:p>
            <a:pPr marL="1109980" marR="5080" lvl="1" indent="-228600">
              <a:lnSpc>
                <a:spcPct val="100000"/>
              </a:lnSpc>
              <a:spcBef>
                <a:spcPts val="480"/>
              </a:spcBef>
              <a:buClr>
                <a:srgbClr val="F5CD2C"/>
              </a:buClr>
              <a:buSzPct val="70000"/>
              <a:buFont typeface="Wingdings"/>
              <a:buChar char=""/>
              <a:tabLst>
                <a:tab pos="1110615" algn="l"/>
              </a:tabLst>
            </a:pPr>
            <a:r>
              <a:rPr sz="2000" spc="-5" dirty="0">
                <a:solidFill>
                  <a:srgbClr val="896F07"/>
                </a:solidFill>
                <a:latin typeface="Georgia"/>
                <a:cs typeface="Georgia"/>
              </a:rPr>
              <a:t>Jhelum, Chenab, </a:t>
            </a:r>
            <a:r>
              <a:rPr sz="2000" dirty="0">
                <a:solidFill>
                  <a:srgbClr val="896F07"/>
                </a:solidFill>
                <a:latin typeface="Georgia"/>
                <a:cs typeface="Georgia"/>
              </a:rPr>
              <a:t>Ravi and Sutlej </a:t>
            </a:r>
            <a:r>
              <a:rPr sz="2000" spc="-5" dirty="0">
                <a:solidFill>
                  <a:srgbClr val="896F07"/>
                </a:solidFill>
                <a:latin typeface="Georgia"/>
                <a:cs typeface="Georgia"/>
              </a:rPr>
              <a:t>are the Eastern tributaries of  </a:t>
            </a:r>
            <a:r>
              <a:rPr sz="2000" dirty="0">
                <a:solidFill>
                  <a:srgbClr val="896F07"/>
                </a:solidFill>
                <a:latin typeface="Georgia"/>
                <a:cs typeface="Georgia"/>
              </a:rPr>
              <a:t>river</a:t>
            </a:r>
            <a:r>
              <a:rPr sz="2000" spc="-5" dirty="0">
                <a:solidFill>
                  <a:srgbClr val="896F07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896F07"/>
                </a:solidFill>
                <a:latin typeface="Georgia"/>
                <a:cs typeface="Georgia"/>
              </a:rPr>
              <a:t>Indus.</a:t>
            </a:r>
            <a:endParaRPr sz="2000">
              <a:latin typeface="Georgia"/>
              <a:cs typeface="Georgia"/>
            </a:endParaRPr>
          </a:p>
          <a:p>
            <a:pPr marL="1109980" lvl="1" indent="-229235">
              <a:lnSpc>
                <a:spcPct val="100000"/>
              </a:lnSpc>
              <a:spcBef>
                <a:spcPts val="480"/>
              </a:spcBef>
              <a:buClr>
                <a:srgbClr val="F5CD2C"/>
              </a:buClr>
              <a:buSzPct val="70000"/>
              <a:buFont typeface="Wingdings"/>
              <a:buChar char=""/>
              <a:tabLst>
                <a:tab pos="1110615" algn="l"/>
              </a:tabLst>
            </a:pPr>
            <a:r>
              <a:rPr sz="2000" dirty="0">
                <a:solidFill>
                  <a:srgbClr val="896F07"/>
                </a:solidFill>
                <a:latin typeface="Georgia"/>
                <a:cs typeface="Georgia"/>
              </a:rPr>
              <a:t>The </a:t>
            </a:r>
            <a:r>
              <a:rPr sz="2000" spc="-5" dirty="0">
                <a:solidFill>
                  <a:srgbClr val="896F07"/>
                </a:solidFill>
                <a:latin typeface="Georgia"/>
                <a:cs typeface="Georgia"/>
              </a:rPr>
              <a:t>area </a:t>
            </a:r>
            <a:r>
              <a:rPr sz="2000" dirty="0">
                <a:solidFill>
                  <a:srgbClr val="896F07"/>
                </a:solidFill>
                <a:latin typeface="Georgia"/>
                <a:cs typeface="Georgia"/>
              </a:rPr>
              <a:t>between </a:t>
            </a:r>
            <a:r>
              <a:rPr sz="2000" spc="-5" dirty="0">
                <a:solidFill>
                  <a:srgbClr val="896F07"/>
                </a:solidFill>
                <a:latin typeface="Georgia"/>
                <a:cs typeface="Georgia"/>
              </a:rPr>
              <a:t>the </a:t>
            </a:r>
            <a:r>
              <a:rPr sz="2000" dirty="0">
                <a:solidFill>
                  <a:srgbClr val="896F07"/>
                </a:solidFill>
                <a:latin typeface="Georgia"/>
                <a:cs typeface="Georgia"/>
              </a:rPr>
              <a:t>two tributaries is called</a:t>
            </a:r>
            <a:r>
              <a:rPr sz="2000" spc="-50" dirty="0">
                <a:solidFill>
                  <a:srgbClr val="896F07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896F07"/>
                </a:solidFill>
                <a:latin typeface="Georgia"/>
                <a:cs typeface="Georgia"/>
              </a:rPr>
              <a:t>Doab.</a:t>
            </a:r>
            <a:endParaRPr sz="2000">
              <a:latin typeface="Georgia"/>
              <a:cs typeface="Georgia"/>
            </a:endParaRPr>
          </a:p>
          <a:p>
            <a:pPr marL="1109980" lvl="1" indent="-229235">
              <a:lnSpc>
                <a:spcPct val="100000"/>
              </a:lnSpc>
              <a:spcBef>
                <a:spcPts val="484"/>
              </a:spcBef>
              <a:buClr>
                <a:srgbClr val="F5CD2C"/>
              </a:buClr>
              <a:buSzPct val="70000"/>
              <a:buFont typeface="Wingdings"/>
              <a:buChar char=""/>
              <a:tabLst>
                <a:tab pos="1110615" algn="l"/>
              </a:tabLst>
            </a:pPr>
            <a:r>
              <a:rPr sz="2000" dirty="0">
                <a:solidFill>
                  <a:srgbClr val="896F07"/>
                </a:solidFill>
                <a:latin typeface="Georgia"/>
                <a:cs typeface="Georgia"/>
              </a:rPr>
              <a:t>All the </a:t>
            </a:r>
            <a:r>
              <a:rPr sz="2000" spc="-5" dirty="0">
                <a:solidFill>
                  <a:srgbClr val="896F07"/>
                </a:solidFill>
                <a:latin typeface="Georgia"/>
                <a:cs typeface="Georgia"/>
              </a:rPr>
              <a:t>tributaries </a:t>
            </a:r>
            <a:r>
              <a:rPr sz="2000" dirty="0">
                <a:solidFill>
                  <a:srgbClr val="896F07"/>
                </a:solidFill>
                <a:latin typeface="Georgia"/>
                <a:cs typeface="Georgia"/>
              </a:rPr>
              <a:t>meet at </a:t>
            </a:r>
            <a:r>
              <a:rPr sz="2000" spc="-5" dirty="0">
                <a:solidFill>
                  <a:srgbClr val="896F07"/>
                </a:solidFill>
                <a:latin typeface="Georgia"/>
                <a:cs typeface="Georgia"/>
              </a:rPr>
              <a:t>the point called</a:t>
            </a:r>
            <a:r>
              <a:rPr sz="2000" spc="-30" dirty="0">
                <a:solidFill>
                  <a:srgbClr val="896F07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896F07"/>
                </a:solidFill>
                <a:latin typeface="Georgia"/>
                <a:cs typeface="Georgia"/>
              </a:rPr>
              <a:t>Panjnad.</a:t>
            </a:r>
            <a:endParaRPr sz="2000">
              <a:latin typeface="Georgia"/>
              <a:cs typeface="Georg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289050" y="3956050"/>
          <a:ext cx="6096000" cy="21234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Name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of</a:t>
                      </a:r>
                      <a:r>
                        <a:rPr sz="1800" b="1" spc="1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Doab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Name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of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eorgia"/>
                          <a:cs typeface="Georgia"/>
                        </a:rPr>
                        <a:t>Rivers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Bari Doab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River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Beas &amp;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River Ravi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Rachna</a:t>
                      </a:r>
                      <a:r>
                        <a:rPr sz="1800" spc="-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Doab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River Ravi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&amp;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River</a:t>
                      </a:r>
                      <a:r>
                        <a:rPr sz="1800" spc="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Chenab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Chaj</a:t>
                      </a:r>
                      <a:r>
                        <a:rPr sz="1800" spc="1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Doab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75946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River Chenab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&amp;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River  Jhelum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5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Sindh Sagar</a:t>
                      </a:r>
                      <a:r>
                        <a:rPr sz="1800" spc="1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800" dirty="0">
                          <a:solidFill>
                            <a:srgbClr val="001F5F"/>
                          </a:solidFill>
                          <a:latin typeface="Georgia"/>
                          <a:cs typeface="Georgia"/>
                        </a:rPr>
                        <a:t>Doab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5" dirty="0">
                          <a:latin typeface="Georgia"/>
                          <a:cs typeface="Georgia"/>
                        </a:rPr>
                        <a:t>River Jhelum </a:t>
                      </a:r>
                      <a:r>
                        <a:rPr sz="1800" dirty="0">
                          <a:latin typeface="Georgia"/>
                          <a:cs typeface="Georgia"/>
                        </a:rPr>
                        <a:t>&amp;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River</a:t>
                      </a:r>
                      <a:r>
                        <a:rPr sz="1800" spc="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800" spc="-5" dirty="0">
                          <a:latin typeface="Georgia"/>
                          <a:cs typeface="Georgia"/>
                        </a:rPr>
                        <a:t>Indus</a:t>
                      </a:r>
                      <a:endParaRPr sz="1800">
                        <a:latin typeface="Georgia"/>
                        <a:cs typeface="Georgia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3898" y="412750"/>
            <a:ext cx="31515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9D2412"/>
                </a:solidFill>
              </a:rPr>
              <a:t>The Indus</a:t>
            </a:r>
            <a:r>
              <a:rPr sz="3300" spc="-65" dirty="0">
                <a:solidFill>
                  <a:srgbClr val="9D2412"/>
                </a:solidFill>
              </a:rPr>
              <a:t> </a:t>
            </a:r>
            <a:r>
              <a:rPr sz="3300" dirty="0">
                <a:solidFill>
                  <a:srgbClr val="9D2412"/>
                </a:solidFill>
              </a:rPr>
              <a:t>Plains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1371600" y="1600200"/>
            <a:ext cx="6371844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4732" y="412750"/>
            <a:ext cx="502983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9D2412"/>
                </a:solidFill>
              </a:rPr>
              <a:t>Satellite </a:t>
            </a:r>
            <a:r>
              <a:rPr sz="3300" dirty="0">
                <a:solidFill>
                  <a:srgbClr val="9D2412"/>
                </a:solidFill>
              </a:rPr>
              <a:t>view </a:t>
            </a:r>
            <a:r>
              <a:rPr sz="3300" spc="-5" dirty="0">
                <a:solidFill>
                  <a:srgbClr val="9D2412"/>
                </a:solidFill>
              </a:rPr>
              <a:t>of South</a:t>
            </a:r>
            <a:r>
              <a:rPr sz="3300" spc="-55" dirty="0">
                <a:solidFill>
                  <a:srgbClr val="9D2412"/>
                </a:solidFill>
              </a:rPr>
              <a:t> </a:t>
            </a:r>
            <a:r>
              <a:rPr sz="3300" dirty="0">
                <a:solidFill>
                  <a:srgbClr val="9D2412"/>
                </a:solidFill>
              </a:rPr>
              <a:t>Asia</a:t>
            </a:r>
            <a:endParaRPr sz="3300"/>
          </a:p>
        </p:txBody>
      </p:sp>
      <p:grpSp>
        <p:nvGrpSpPr>
          <p:cNvPr id="3" name="object 3"/>
          <p:cNvGrpSpPr/>
          <p:nvPr/>
        </p:nvGrpSpPr>
        <p:grpSpPr>
          <a:xfrm>
            <a:off x="2360676" y="1463039"/>
            <a:ext cx="4441190" cy="4754880"/>
            <a:chOff x="2360676" y="1463039"/>
            <a:chExt cx="4441190" cy="4754880"/>
          </a:xfrm>
        </p:grpSpPr>
        <p:sp>
          <p:nvSpPr>
            <p:cNvPr id="4" name="object 4"/>
            <p:cNvSpPr/>
            <p:nvPr/>
          </p:nvSpPr>
          <p:spPr>
            <a:xfrm>
              <a:off x="2360676" y="1463039"/>
              <a:ext cx="4440935" cy="47548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24684" y="1527047"/>
              <a:ext cx="4258056" cy="4572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05634" y="1507997"/>
              <a:ext cx="4296410" cy="4610100"/>
            </a:xfrm>
            <a:custGeom>
              <a:avLst/>
              <a:gdLst/>
              <a:ahLst/>
              <a:cxnLst/>
              <a:rect l="l" t="t" r="r" b="b"/>
              <a:pathLst>
                <a:path w="4296409" h="4610100">
                  <a:moveTo>
                    <a:pt x="0" y="4610100"/>
                  </a:moveTo>
                  <a:lnTo>
                    <a:pt x="4296156" y="4610100"/>
                  </a:lnTo>
                  <a:lnTo>
                    <a:pt x="4296156" y="0"/>
                  </a:lnTo>
                  <a:lnTo>
                    <a:pt x="0" y="0"/>
                  </a:lnTo>
                  <a:lnTo>
                    <a:pt x="0" y="46101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3898" y="412750"/>
            <a:ext cx="31515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9D2412"/>
                </a:solidFill>
              </a:rPr>
              <a:t>The Indus</a:t>
            </a:r>
            <a:r>
              <a:rPr sz="3300" spc="-65" dirty="0">
                <a:solidFill>
                  <a:srgbClr val="9D2412"/>
                </a:solidFill>
              </a:rPr>
              <a:t> </a:t>
            </a:r>
            <a:r>
              <a:rPr sz="3300" dirty="0">
                <a:solidFill>
                  <a:srgbClr val="9D2412"/>
                </a:solidFill>
              </a:rPr>
              <a:t>Plains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466552"/>
            <a:ext cx="4214495" cy="419036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55"/>
              </a:spcBef>
              <a:buClr>
                <a:srgbClr val="FD8537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u="heavy" dirty="0">
                <a:solidFill>
                  <a:srgbClr val="896F07"/>
                </a:solidFill>
                <a:uFill>
                  <a:solidFill>
                    <a:srgbClr val="896F07"/>
                  </a:solidFill>
                </a:uFill>
                <a:latin typeface="Georgia"/>
                <a:cs typeface="Georgia"/>
              </a:rPr>
              <a:t>The Lower Indus</a:t>
            </a:r>
            <a:r>
              <a:rPr sz="2700" u="heavy" spc="-60" dirty="0">
                <a:solidFill>
                  <a:srgbClr val="896F07"/>
                </a:solidFill>
                <a:uFill>
                  <a:solidFill>
                    <a:srgbClr val="896F07"/>
                  </a:solidFill>
                </a:uFill>
                <a:latin typeface="Georgia"/>
                <a:cs typeface="Georgia"/>
              </a:rPr>
              <a:t> </a:t>
            </a:r>
            <a:r>
              <a:rPr sz="2700" u="heavy" spc="-5" dirty="0">
                <a:solidFill>
                  <a:srgbClr val="896F07"/>
                </a:solidFill>
                <a:uFill>
                  <a:solidFill>
                    <a:srgbClr val="896F07"/>
                  </a:solidFill>
                </a:uFill>
                <a:latin typeface="Georgia"/>
                <a:cs typeface="Georgia"/>
              </a:rPr>
              <a:t>Plains:</a:t>
            </a:r>
            <a:endParaRPr sz="2700">
              <a:latin typeface="Georgia"/>
              <a:cs typeface="Georgia"/>
            </a:endParaRPr>
          </a:p>
          <a:p>
            <a:pPr marL="1109980" marR="687705" lvl="1" indent="-228600">
              <a:lnSpc>
                <a:spcPct val="100000"/>
              </a:lnSpc>
              <a:spcBef>
                <a:spcPts val="670"/>
              </a:spcBef>
              <a:buClr>
                <a:srgbClr val="F5CD2C"/>
              </a:buClr>
              <a:buSzPct val="66071"/>
              <a:buFont typeface="Wingdings"/>
              <a:buChar char=""/>
              <a:tabLst>
                <a:tab pos="1110615" algn="l"/>
              </a:tabLst>
            </a:pPr>
            <a:r>
              <a:rPr sz="2800" spc="-5" dirty="0">
                <a:solidFill>
                  <a:srgbClr val="565F6C"/>
                </a:solidFill>
                <a:latin typeface="Georgia"/>
                <a:cs typeface="Georgia"/>
              </a:rPr>
              <a:t>It </a:t>
            </a:r>
            <a:r>
              <a:rPr sz="2800" spc="-10" dirty="0">
                <a:solidFill>
                  <a:srgbClr val="565F6C"/>
                </a:solidFill>
                <a:latin typeface="Georgia"/>
                <a:cs typeface="Georgia"/>
              </a:rPr>
              <a:t>extends from  Mithan </a:t>
            </a:r>
            <a:r>
              <a:rPr sz="2800" spc="-5" dirty="0">
                <a:solidFill>
                  <a:srgbClr val="565F6C"/>
                </a:solidFill>
                <a:latin typeface="Georgia"/>
                <a:cs typeface="Georgia"/>
              </a:rPr>
              <a:t>kot </a:t>
            </a:r>
            <a:r>
              <a:rPr sz="2800" spc="-10" dirty="0">
                <a:solidFill>
                  <a:srgbClr val="565F6C"/>
                </a:solidFill>
                <a:latin typeface="Georgia"/>
                <a:cs typeface="Georgia"/>
              </a:rPr>
              <a:t>to  Thatta.</a:t>
            </a:r>
            <a:endParaRPr sz="2800">
              <a:latin typeface="Georgia"/>
              <a:cs typeface="Georgia"/>
            </a:endParaRPr>
          </a:p>
          <a:p>
            <a:pPr marL="1109980" marR="5080" lvl="1" indent="-228600">
              <a:lnSpc>
                <a:spcPct val="100000"/>
              </a:lnSpc>
              <a:spcBef>
                <a:spcPts val="675"/>
              </a:spcBef>
              <a:buClr>
                <a:srgbClr val="F5CD2C"/>
              </a:buClr>
              <a:buSzPct val="66071"/>
              <a:buFont typeface="Wingdings"/>
              <a:buChar char=""/>
              <a:tabLst>
                <a:tab pos="1110615" algn="l"/>
              </a:tabLst>
            </a:pPr>
            <a:r>
              <a:rPr sz="2800" spc="-5" dirty="0">
                <a:solidFill>
                  <a:srgbClr val="565F6C"/>
                </a:solidFill>
                <a:latin typeface="Georgia"/>
                <a:cs typeface="Georgia"/>
              </a:rPr>
              <a:t>This is </a:t>
            </a:r>
            <a:r>
              <a:rPr sz="2800" spc="-10" dirty="0">
                <a:solidFill>
                  <a:srgbClr val="565F6C"/>
                </a:solidFill>
                <a:latin typeface="Georgia"/>
                <a:cs typeface="Georgia"/>
              </a:rPr>
              <a:t>the </a:t>
            </a:r>
            <a:r>
              <a:rPr sz="2800" spc="-5" dirty="0">
                <a:solidFill>
                  <a:srgbClr val="565F6C"/>
                </a:solidFill>
                <a:latin typeface="Georgia"/>
                <a:cs typeface="Georgia"/>
              </a:rPr>
              <a:t>old </a:t>
            </a:r>
            <a:r>
              <a:rPr sz="2800" spc="-10" dirty="0">
                <a:solidFill>
                  <a:srgbClr val="565F6C"/>
                </a:solidFill>
                <a:latin typeface="Georgia"/>
                <a:cs typeface="Georgia"/>
              </a:rPr>
              <a:t>stage  </a:t>
            </a:r>
            <a:r>
              <a:rPr sz="2800" spc="-5" dirty="0">
                <a:solidFill>
                  <a:srgbClr val="565F6C"/>
                </a:solidFill>
                <a:latin typeface="Georgia"/>
                <a:cs typeface="Georgia"/>
              </a:rPr>
              <a:t>of river</a:t>
            </a:r>
            <a:r>
              <a:rPr sz="2800" dirty="0">
                <a:solidFill>
                  <a:srgbClr val="565F6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565F6C"/>
                </a:solidFill>
                <a:latin typeface="Georgia"/>
                <a:cs typeface="Georgia"/>
              </a:rPr>
              <a:t>Indus.</a:t>
            </a:r>
            <a:endParaRPr sz="2800">
              <a:latin typeface="Georgia"/>
              <a:cs typeface="Georgia"/>
            </a:endParaRPr>
          </a:p>
          <a:p>
            <a:pPr marL="1109980" marR="44450" lvl="1" indent="-228600">
              <a:lnSpc>
                <a:spcPct val="100000"/>
              </a:lnSpc>
              <a:spcBef>
                <a:spcPts val="670"/>
              </a:spcBef>
              <a:buClr>
                <a:srgbClr val="F5CD2C"/>
              </a:buClr>
              <a:buSzPct val="66071"/>
              <a:buFont typeface="Wingdings"/>
              <a:buChar char=""/>
              <a:tabLst>
                <a:tab pos="1110615" algn="l"/>
              </a:tabLst>
            </a:pPr>
            <a:r>
              <a:rPr sz="2800" spc="-5" dirty="0">
                <a:solidFill>
                  <a:srgbClr val="565F6C"/>
                </a:solidFill>
                <a:latin typeface="Georgia"/>
                <a:cs typeface="Georgia"/>
              </a:rPr>
              <a:t>Due to the very less  </a:t>
            </a:r>
            <a:r>
              <a:rPr sz="2800" spc="-10" dirty="0">
                <a:solidFill>
                  <a:srgbClr val="565F6C"/>
                </a:solidFill>
                <a:latin typeface="Georgia"/>
                <a:cs typeface="Georgia"/>
              </a:rPr>
              <a:t>gradient </a:t>
            </a:r>
            <a:r>
              <a:rPr sz="2800" spc="-5" dirty="0">
                <a:solidFill>
                  <a:srgbClr val="565F6C"/>
                </a:solidFill>
                <a:latin typeface="Georgia"/>
                <a:cs typeface="Georgia"/>
              </a:rPr>
              <a:t>speed </a:t>
            </a:r>
            <a:r>
              <a:rPr sz="2800" spc="-10" dirty="0">
                <a:solidFill>
                  <a:srgbClr val="565F6C"/>
                </a:solidFill>
                <a:latin typeface="Georgia"/>
                <a:cs typeface="Georgia"/>
              </a:rPr>
              <a:t>of  </a:t>
            </a:r>
            <a:r>
              <a:rPr sz="2800" spc="-5" dirty="0">
                <a:solidFill>
                  <a:srgbClr val="565F6C"/>
                </a:solidFill>
                <a:latin typeface="Georgia"/>
                <a:cs typeface="Georgia"/>
              </a:rPr>
              <a:t>Indus is very</a:t>
            </a:r>
            <a:r>
              <a:rPr sz="2800" spc="-30" dirty="0">
                <a:solidFill>
                  <a:srgbClr val="565F6C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565F6C"/>
                </a:solidFill>
                <a:latin typeface="Georgia"/>
                <a:cs typeface="Georgia"/>
              </a:rPr>
              <a:t>slow.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800" y="1371600"/>
            <a:ext cx="4085844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3898" y="412750"/>
            <a:ext cx="31515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9D2412"/>
                </a:solidFill>
              </a:rPr>
              <a:t>The Indus</a:t>
            </a:r>
            <a:r>
              <a:rPr sz="3300" spc="-65" dirty="0">
                <a:solidFill>
                  <a:srgbClr val="9D2412"/>
                </a:solidFill>
              </a:rPr>
              <a:t> </a:t>
            </a:r>
            <a:r>
              <a:rPr sz="3300" dirty="0">
                <a:solidFill>
                  <a:srgbClr val="9D2412"/>
                </a:solidFill>
              </a:rPr>
              <a:t>Plains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464657"/>
            <a:ext cx="8130540" cy="3256279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70"/>
              </a:spcBef>
              <a:buClr>
                <a:srgbClr val="FD8537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u="heavy" dirty="0">
                <a:solidFill>
                  <a:srgbClr val="896F07"/>
                </a:solidFill>
                <a:uFill>
                  <a:solidFill>
                    <a:srgbClr val="896F07"/>
                  </a:solidFill>
                </a:uFill>
                <a:latin typeface="Georgia"/>
                <a:cs typeface="Georgia"/>
              </a:rPr>
              <a:t>The </a:t>
            </a:r>
            <a:r>
              <a:rPr sz="2700" u="heavy" spc="-5" dirty="0">
                <a:solidFill>
                  <a:srgbClr val="896F07"/>
                </a:solidFill>
                <a:uFill>
                  <a:solidFill>
                    <a:srgbClr val="896F07"/>
                  </a:solidFill>
                </a:uFill>
                <a:latin typeface="Georgia"/>
                <a:cs typeface="Georgia"/>
              </a:rPr>
              <a:t>Deltaic</a:t>
            </a:r>
            <a:r>
              <a:rPr sz="2700" u="heavy" spc="-10" dirty="0">
                <a:solidFill>
                  <a:srgbClr val="896F07"/>
                </a:solidFill>
                <a:uFill>
                  <a:solidFill>
                    <a:srgbClr val="896F07"/>
                  </a:solidFill>
                </a:uFill>
                <a:latin typeface="Georgia"/>
                <a:cs typeface="Georgia"/>
              </a:rPr>
              <a:t> </a:t>
            </a:r>
            <a:r>
              <a:rPr sz="2700" u="heavy" spc="-5" dirty="0">
                <a:solidFill>
                  <a:srgbClr val="896F07"/>
                </a:solidFill>
                <a:uFill>
                  <a:solidFill>
                    <a:srgbClr val="896F07"/>
                  </a:solidFill>
                </a:uFill>
                <a:latin typeface="Georgia"/>
                <a:cs typeface="Georgia"/>
              </a:rPr>
              <a:t>Plain:</a:t>
            </a:r>
            <a:endParaRPr sz="2700">
              <a:latin typeface="Georgia"/>
              <a:cs typeface="Georgia"/>
            </a:endParaRPr>
          </a:p>
          <a:p>
            <a:pPr marL="1109980" lvl="1" indent="-229235">
              <a:lnSpc>
                <a:spcPct val="100000"/>
              </a:lnSpc>
              <a:spcBef>
                <a:spcPts val="495"/>
              </a:spcBef>
              <a:buClr>
                <a:srgbClr val="F5CD2C"/>
              </a:buClr>
              <a:buSzPct val="70000"/>
              <a:buFont typeface="Wingdings"/>
              <a:buChar char=""/>
              <a:tabLst>
                <a:tab pos="1110615" algn="l"/>
              </a:tabLst>
            </a:pPr>
            <a:r>
              <a:rPr sz="2000" dirty="0">
                <a:solidFill>
                  <a:srgbClr val="896F07"/>
                </a:solidFill>
                <a:latin typeface="Georgia"/>
                <a:cs typeface="Georgia"/>
              </a:rPr>
              <a:t>Total </a:t>
            </a:r>
            <a:r>
              <a:rPr sz="2000" spc="-5" dirty="0">
                <a:solidFill>
                  <a:srgbClr val="896F07"/>
                </a:solidFill>
                <a:latin typeface="Georgia"/>
                <a:cs typeface="Georgia"/>
              </a:rPr>
              <a:t>length </a:t>
            </a:r>
            <a:r>
              <a:rPr sz="2000" dirty="0">
                <a:solidFill>
                  <a:srgbClr val="896F07"/>
                </a:solidFill>
                <a:latin typeface="Georgia"/>
                <a:cs typeface="Georgia"/>
              </a:rPr>
              <a:t>is </a:t>
            </a:r>
            <a:r>
              <a:rPr sz="2000" spc="-5" dirty="0">
                <a:solidFill>
                  <a:srgbClr val="896F07"/>
                </a:solidFill>
                <a:latin typeface="Georgia"/>
                <a:cs typeface="Georgia"/>
              </a:rPr>
              <a:t>1000</a:t>
            </a:r>
            <a:r>
              <a:rPr sz="2000" spc="-25" dirty="0">
                <a:solidFill>
                  <a:srgbClr val="896F07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896F07"/>
                </a:solidFill>
                <a:latin typeface="Georgia"/>
                <a:cs typeface="Georgia"/>
              </a:rPr>
              <a:t>km</a:t>
            </a:r>
            <a:endParaRPr sz="2000">
              <a:latin typeface="Georgia"/>
              <a:cs typeface="Georgia"/>
            </a:endParaRPr>
          </a:p>
          <a:p>
            <a:pPr marL="1384300" lvl="2" indent="-229235">
              <a:lnSpc>
                <a:spcPct val="100000"/>
              </a:lnSpc>
              <a:spcBef>
                <a:spcPts val="440"/>
              </a:spcBef>
              <a:buClr>
                <a:srgbClr val="ADB9D4"/>
              </a:buClr>
              <a:buChar char="•"/>
              <a:tabLst>
                <a:tab pos="1384300" algn="l"/>
                <a:tab pos="1384935" algn="l"/>
              </a:tabLst>
            </a:pPr>
            <a:r>
              <a:rPr sz="1800" spc="-5" dirty="0">
                <a:solidFill>
                  <a:srgbClr val="896F07"/>
                </a:solidFill>
                <a:latin typeface="Georgia"/>
                <a:cs typeface="Georgia"/>
              </a:rPr>
              <a:t>While 700 Km lies </a:t>
            </a:r>
            <a:r>
              <a:rPr sz="1800" dirty="0">
                <a:solidFill>
                  <a:srgbClr val="896F07"/>
                </a:solidFill>
                <a:latin typeface="Georgia"/>
                <a:cs typeface="Georgia"/>
              </a:rPr>
              <a:t>in </a:t>
            </a:r>
            <a:r>
              <a:rPr sz="1800" spc="-5" dirty="0">
                <a:solidFill>
                  <a:srgbClr val="896F07"/>
                </a:solidFill>
                <a:latin typeface="Georgia"/>
                <a:cs typeface="Georgia"/>
              </a:rPr>
              <a:t>Baluchistan</a:t>
            </a:r>
            <a:endParaRPr sz="1800">
              <a:latin typeface="Georgia"/>
              <a:cs typeface="Georgia"/>
            </a:endParaRPr>
          </a:p>
          <a:p>
            <a:pPr marL="1384300" lvl="2" indent="-229235">
              <a:lnSpc>
                <a:spcPct val="100000"/>
              </a:lnSpc>
              <a:spcBef>
                <a:spcPts val="434"/>
              </a:spcBef>
              <a:buClr>
                <a:srgbClr val="ADB9D4"/>
              </a:buClr>
              <a:buChar char="•"/>
              <a:tabLst>
                <a:tab pos="1384300" algn="l"/>
                <a:tab pos="1384935" algn="l"/>
              </a:tabLst>
            </a:pPr>
            <a:r>
              <a:rPr sz="1800" dirty="0">
                <a:solidFill>
                  <a:srgbClr val="896F07"/>
                </a:solidFill>
                <a:latin typeface="Georgia"/>
                <a:cs typeface="Georgia"/>
              </a:rPr>
              <a:t>And about 300 km </a:t>
            </a:r>
            <a:r>
              <a:rPr sz="1800" spc="-5" dirty="0">
                <a:solidFill>
                  <a:srgbClr val="896F07"/>
                </a:solidFill>
                <a:latin typeface="Georgia"/>
                <a:cs typeface="Georgia"/>
              </a:rPr>
              <a:t>lies </a:t>
            </a:r>
            <a:r>
              <a:rPr sz="1800" dirty="0">
                <a:solidFill>
                  <a:srgbClr val="896F07"/>
                </a:solidFill>
                <a:latin typeface="Georgia"/>
                <a:cs typeface="Georgia"/>
              </a:rPr>
              <a:t>in</a:t>
            </a:r>
            <a:r>
              <a:rPr sz="1800" spc="-25" dirty="0">
                <a:solidFill>
                  <a:srgbClr val="896F07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896F07"/>
                </a:solidFill>
                <a:latin typeface="Georgia"/>
                <a:cs typeface="Georgia"/>
              </a:rPr>
              <a:t>Sind.</a:t>
            </a:r>
            <a:endParaRPr sz="1800">
              <a:latin typeface="Georgia"/>
              <a:cs typeface="Georgia"/>
            </a:endParaRPr>
          </a:p>
          <a:p>
            <a:pPr marL="1109980" lvl="1" indent="-229235">
              <a:lnSpc>
                <a:spcPct val="100000"/>
              </a:lnSpc>
              <a:spcBef>
                <a:spcPts val="470"/>
              </a:spcBef>
              <a:buClr>
                <a:srgbClr val="F5CD2C"/>
              </a:buClr>
              <a:buSzPct val="70000"/>
              <a:buFont typeface="Wingdings"/>
              <a:buChar char=""/>
              <a:tabLst>
                <a:tab pos="1110615" algn="l"/>
              </a:tabLst>
            </a:pPr>
            <a:r>
              <a:rPr sz="2000" dirty="0">
                <a:solidFill>
                  <a:srgbClr val="896F07"/>
                </a:solidFill>
                <a:latin typeface="Georgia"/>
                <a:cs typeface="Georgia"/>
              </a:rPr>
              <a:t>Thatta and Badin </a:t>
            </a:r>
            <a:r>
              <a:rPr sz="2000" spc="-5" dirty="0">
                <a:solidFill>
                  <a:srgbClr val="896F07"/>
                </a:solidFill>
                <a:latin typeface="Georgia"/>
                <a:cs typeface="Georgia"/>
              </a:rPr>
              <a:t>districts </a:t>
            </a:r>
            <a:r>
              <a:rPr sz="2000" dirty="0">
                <a:solidFill>
                  <a:srgbClr val="896F07"/>
                </a:solidFill>
                <a:latin typeface="Georgia"/>
                <a:cs typeface="Georgia"/>
              </a:rPr>
              <a:t>in</a:t>
            </a:r>
            <a:r>
              <a:rPr sz="2000" spc="-5" dirty="0">
                <a:solidFill>
                  <a:srgbClr val="896F07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896F07"/>
                </a:solidFill>
                <a:latin typeface="Georgia"/>
                <a:cs typeface="Georgia"/>
              </a:rPr>
              <a:t>Sind.\</a:t>
            </a:r>
            <a:endParaRPr sz="2000">
              <a:latin typeface="Georgia"/>
              <a:cs typeface="Georgia"/>
            </a:endParaRPr>
          </a:p>
          <a:p>
            <a:pPr marL="1109980" marR="5080" lvl="1" indent="-228600">
              <a:lnSpc>
                <a:spcPct val="100000"/>
              </a:lnSpc>
              <a:spcBef>
                <a:spcPts val="484"/>
              </a:spcBef>
              <a:buClr>
                <a:srgbClr val="F5CD2C"/>
              </a:buClr>
              <a:buSzPct val="70000"/>
              <a:buFont typeface="Wingdings"/>
              <a:buChar char=""/>
              <a:tabLst>
                <a:tab pos="1110615" algn="l"/>
              </a:tabLst>
            </a:pPr>
            <a:r>
              <a:rPr sz="2000" spc="-5" dirty="0">
                <a:solidFill>
                  <a:srgbClr val="896F07"/>
                </a:solidFill>
                <a:latin typeface="Georgia"/>
                <a:cs typeface="Georgia"/>
              </a:rPr>
              <a:t>Mangrove forests are the significant feature of the </a:t>
            </a:r>
            <a:r>
              <a:rPr sz="2000" dirty="0">
                <a:solidFill>
                  <a:srgbClr val="896F07"/>
                </a:solidFill>
                <a:latin typeface="Georgia"/>
                <a:cs typeface="Georgia"/>
              </a:rPr>
              <a:t>Sind Deltaic  </a:t>
            </a:r>
            <a:r>
              <a:rPr sz="2000" spc="-5" dirty="0">
                <a:solidFill>
                  <a:srgbClr val="896F07"/>
                </a:solidFill>
                <a:latin typeface="Georgia"/>
                <a:cs typeface="Georgia"/>
              </a:rPr>
              <a:t>plain.</a:t>
            </a:r>
            <a:endParaRPr sz="2000">
              <a:latin typeface="Georgia"/>
              <a:cs typeface="Georgia"/>
            </a:endParaRPr>
          </a:p>
          <a:p>
            <a:pPr marL="1109980" marR="334010" lvl="1" indent="-228600">
              <a:lnSpc>
                <a:spcPct val="100000"/>
              </a:lnSpc>
              <a:spcBef>
                <a:spcPts val="480"/>
              </a:spcBef>
              <a:buClr>
                <a:srgbClr val="F5CD2C"/>
              </a:buClr>
              <a:buSzPct val="70000"/>
              <a:buFont typeface="Wingdings"/>
              <a:buChar char=""/>
              <a:tabLst>
                <a:tab pos="1110615" algn="l"/>
              </a:tabLst>
            </a:pPr>
            <a:r>
              <a:rPr sz="2000" spc="-5" dirty="0">
                <a:solidFill>
                  <a:srgbClr val="896F07"/>
                </a:solidFill>
                <a:latin typeface="Georgia"/>
                <a:cs typeface="Georgia"/>
              </a:rPr>
              <a:t>The coastal </a:t>
            </a:r>
            <a:r>
              <a:rPr sz="2000" dirty="0">
                <a:solidFill>
                  <a:srgbClr val="896F07"/>
                </a:solidFill>
                <a:latin typeface="Georgia"/>
                <a:cs typeface="Georgia"/>
              </a:rPr>
              <a:t>area lies in Baluchistan is </a:t>
            </a:r>
            <a:r>
              <a:rPr sz="2000" spc="-5" dirty="0">
                <a:solidFill>
                  <a:srgbClr val="896F07"/>
                </a:solidFill>
                <a:latin typeface="Georgia"/>
                <a:cs typeface="Georgia"/>
              </a:rPr>
              <a:t>called makran coastal  plain.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4442" y="412750"/>
            <a:ext cx="358838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9D2412"/>
                </a:solidFill>
              </a:rPr>
              <a:t>Deserts of</a:t>
            </a:r>
            <a:r>
              <a:rPr sz="3300" spc="-45" dirty="0">
                <a:solidFill>
                  <a:srgbClr val="9D2412"/>
                </a:solidFill>
              </a:rPr>
              <a:t> </a:t>
            </a:r>
            <a:r>
              <a:rPr sz="3300" spc="-5" dirty="0">
                <a:solidFill>
                  <a:srgbClr val="9D2412"/>
                </a:solidFill>
              </a:rPr>
              <a:t>Pakistan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2667761" y="1829561"/>
            <a:ext cx="3505200" cy="990600"/>
          </a:xfrm>
          <a:prstGeom prst="rect">
            <a:avLst/>
          </a:prstGeom>
          <a:solidFill>
            <a:srgbClr val="FD8537"/>
          </a:solidFill>
          <a:ln w="10668">
            <a:solidFill>
              <a:srgbClr val="BA6025"/>
            </a:solidFill>
          </a:ln>
        </p:spPr>
        <p:txBody>
          <a:bodyPr vert="horz" wrap="square" lIns="0" tIns="270510" rIns="0" bIns="0" rtlCol="0">
            <a:spAutoFit/>
          </a:bodyPr>
          <a:lstStyle/>
          <a:p>
            <a:pPr marL="239395">
              <a:lnSpc>
                <a:spcPct val="100000"/>
              </a:lnSpc>
              <a:spcBef>
                <a:spcPts val="2130"/>
              </a:spcBef>
            </a:pP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Deserts in</a:t>
            </a:r>
            <a:r>
              <a:rPr sz="28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Pakistan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6562" y="3886961"/>
            <a:ext cx="1905000" cy="914400"/>
          </a:xfrm>
          <a:prstGeom prst="rect">
            <a:avLst/>
          </a:prstGeom>
          <a:solidFill>
            <a:srgbClr val="FD8537"/>
          </a:solidFill>
          <a:ln w="10667">
            <a:solidFill>
              <a:srgbClr val="BA6025"/>
            </a:solidFill>
          </a:ln>
        </p:spPr>
        <p:txBody>
          <a:bodyPr vert="horz" wrap="square" lIns="0" tIns="168910" rIns="0" bIns="0" rtlCol="0">
            <a:spAutoFit/>
          </a:bodyPr>
          <a:lstStyle/>
          <a:p>
            <a:pPr marL="467995">
              <a:lnSpc>
                <a:spcPct val="100000"/>
              </a:lnSpc>
              <a:spcBef>
                <a:spcPts val="1330"/>
              </a:spcBef>
            </a:pPr>
            <a:r>
              <a:rPr sz="3600" dirty="0">
                <a:solidFill>
                  <a:srgbClr val="FFFFFF"/>
                </a:solidFill>
                <a:latin typeface="Georgia"/>
                <a:cs typeface="Georgia"/>
              </a:rPr>
              <a:t>Thar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2561" y="3886961"/>
            <a:ext cx="1752600" cy="914400"/>
          </a:xfrm>
          <a:prstGeom prst="rect">
            <a:avLst/>
          </a:prstGeom>
          <a:solidFill>
            <a:srgbClr val="FD8537"/>
          </a:solidFill>
          <a:ln w="10668">
            <a:solidFill>
              <a:srgbClr val="BA6025"/>
            </a:solidFill>
          </a:ln>
        </p:spPr>
        <p:txBody>
          <a:bodyPr vert="horz" wrap="square" lIns="0" tIns="168910" rIns="0" bIns="0" rtlCol="0">
            <a:spAutoFit/>
          </a:bodyPr>
          <a:lstStyle/>
          <a:p>
            <a:pPr marL="419100">
              <a:lnSpc>
                <a:spcPct val="100000"/>
              </a:lnSpc>
              <a:spcBef>
                <a:spcPts val="1330"/>
              </a:spcBef>
            </a:pPr>
            <a:r>
              <a:rPr sz="3600" dirty="0">
                <a:solidFill>
                  <a:srgbClr val="FFFFFF"/>
                </a:solidFill>
                <a:latin typeface="Georgia"/>
                <a:cs typeface="Georgia"/>
              </a:rPr>
              <a:t>Thal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29961" y="3886961"/>
            <a:ext cx="1905000" cy="990600"/>
          </a:xfrm>
          <a:prstGeom prst="rect">
            <a:avLst/>
          </a:prstGeom>
          <a:solidFill>
            <a:srgbClr val="FD8537"/>
          </a:solidFill>
          <a:ln w="10667">
            <a:solidFill>
              <a:srgbClr val="BA6025"/>
            </a:solidFill>
          </a:ln>
        </p:spPr>
        <p:txBody>
          <a:bodyPr vert="horz" wrap="square" lIns="0" tIns="302895" rIns="0" bIns="0" rtlCol="0">
            <a:spAutoFit/>
          </a:bodyPr>
          <a:lstStyle/>
          <a:p>
            <a:pPr marL="447040">
              <a:lnSpc>
                <a:spcPct val="100000"/>
              </a:lnSpc>
              <a:spcBef>
                <a:spcPts val="2385"/>
              </a:spcBef>
            </a:pP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Cholistan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87361" y="3886961"/>
            <a:ext cx="1752600" cy="914400"/>
          </a:xfrm>
          <a:prstGeom prst="rect">
            <a:avLst/>
          </a:prstGeom>
          <a:solidFill>
            <a:srgbClr val="FD8537"/>
          </a:solidFill>
          <a:ln w="10667">
            <a:solidFill>
              <a:srgbClr val="BA6025"/>
            </a:solidFill>
          </a:ln>
        </p:spPr>
        <p:txBody>
          <a:bodyPr vert="horz" wrap="square" lIns="0" tIns="168910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1330"/>
              </a:spcBef>
            </a:pPr>
            <a:r>
              <a:rPr sz="3600" spc="-5" dirty="0">
                <a:solidFill>
                  <a:srgbClr val="FFFFFF"/>
                </a:solidFill>
                <a:latin typeface="Georgia"/>
                <a:cs typeface="Georgia"/>
              </a:rPr>
              <a:t>Kharan</a:t>
            </a:r>
            <a:endParaRPr sz="36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80388" y="2819400"/>
            <a:ext cx="6091555" cy="1066800"/>
            <a:chOff x="1580388" y="2819400"/>
            <a:chExt cx="6091555" cy="1066800"/>
          </a:xfrm>
        </p:grpSpPr>
        <p:sp>
          <p:nvSpPr>
            <p:cNvPr id="9" name="object 9"/>
            <p:cNvSpPr/>
            <p:nvPr/>
          </p:nvSpPr>
          <p:spPr>
            <a:xfrm>
              <a:off x="4367911" y="2819400"/>
              <a:ext cx="103505" cy="533400"/>
            </a:xfrm>
            <a:custGeom>
              <a:avLst/>
              <a:gdLst/>
              <a:ahLst/>
              <a:cxnLst/>
              <a:rect l="l" t="t" r="r" b="b"/>
              <a:pathLst>
                <a:path w="103504" h="533400">
                  <a:moveTo>
                    <a:pt x="7112" y="437388"/>
                  </a:moveTo>
                  <a:lnTo>
                    <a:pt x="1015" y="440944"/>
                  </a:lnTo>
                  <a:lnTo>
                    <a:pt x="0" y="444753"/>
                  </a:lnTo>
                  <a:lnTo>
                    <a:pt x="51688" y="533400"/>
                  </a:lnTo>
                  <a:lnTo>
                    <a:pt x="59020" y="520826"/>
                  </a:lnTo>
                  <a:lnTo>
                    <a:pt x="45338" y="520826"/>
                  </a:lnTo>
                  <a:lnTo>
                    <a:pt x="45338" y="497404"/>
                  </a:lnTo>
                  <a:lnTo>
                    <a:pt x="10922" y="438403"/>
                  </a:lnTo>
                  <a:lnTo>
                    <a:pt x="7112" y="437388"/>
                  </a:lnTo>
                  <a:close/>
                </a:path>
                <a:path w="103504" h="533400">
                  <a:moveTo>
                    <a:pt x="45338" y="497404"/>
                  </a:moveTo>
                  <a:lnTo>
                    <a:pt x="45338" y="520826"/>
                  </a:lnTo>
                  <a:lnTo>
                    <a:pt x="58038" y="520826"/>
                  </a:lnTo>
                  <a:lnTo>
                    <a:pt x="58038" y="517651"/>
                  </a:lnTo>
                  <a:lnTo>
                    <a:pt x="46227" y="517651"/>
                  </a:lnTo>
                  <a:lnTo>
                    <a:pt x="51688" y="508290"/>
                  </a:lnTo>
                  <a:lnTo>
                    <a:pt x="45338" y="497404"/>
                  </a:lnTo>
                  <a:close/>
                </a:path>
                <a:path w="103504" h="533400">
                  <a:moveTo>
                    <a:pt x="96265" y="437388"/>
                  </a:moveTo>
                  <a:lnTo>
                    <a:pt x="92455" y="438403"/>
                  </a:lnTo>
                  <a:lnTo>
                    <a:pt x="58038" y="497404"/>
                  </a:lnTo>
                  <a:lnTo>
                    <a:pt x="58038" y="520826"/>
                  </a:lnTo>
                  <a:lnTo>
                    <a:pt x="59020" y="520826"/>
                  </a:lnTo>
                  <a:lnTo>
                    <a:pt x="103377" y="444753"/>
                  </a:lnTo>
                  <a:lnTo>
                    <a:pt x="102362" y="440944"/>
                  </a:lnTo>
                  <a:lnTo>
                    <a:pt x="96265" y="437388"/>
                  </a:lnTo>
                  <a:close/>
                </a:path>
                <a:path w="103504" h="533400">
                  <a:moveTo>
                    <a:pt x="51688" y="508290"/>
                  </a:moveTo>
                  <a:lnTo>
                    <a:pt x="46227" y="517651"/>
                  </a:lnTo>
                  <a:lnTo>
                    <a:pt x="57150" y="517651"/>
                  </a:lnTo>
                  <a:lnTo>
                    <a:pt x="51688" y="508290"/>
                  </a:lnTo>
                  <a:close/>
                </a:path>
                <a:path w="103504" h="533400">
                  <a:moveTo>
                    <a:pt x="58038" y="497404"/>
                  </a:moveTo>
                  <a:lnTo>
                    <a:pt x="51688" y="508290"/>
                  </a:lnTo>
                  <a:lnTo>
                    <a:pt x="57150" y="517651"/>
                  </a:lnTo>
                  <a:lnTo>
                    <a:pt x="58038" y="517651"/>
                  </a:lnTo>
                  <a:lnTo>
                    <a:pt x="58038" y="497404"/>
                  </a:lnTo>
                  <a:close/>
                </a:path>
                <a:path w="103504" h="533400">
                  <a:moveTo>
                    <a:pt x="58038" y="0"/>
                  </a:moveTo>
                  <a:lnTo>
                    <a:pt x="45338" y="0"/>
                  </a:lnTo>
                  <a:lnTo>
                    <a:pt x="45338" y="497404"/>
                  </a:lnTo>
                  <a:lnTo>
                    <a:pt x="51688" y="508290"/>
                  </a:lnTo>
                  <a:lnTo>
                    <a:pt x="58038" y="497404"/>
                  </a:lnTo>
                  <a:lnTo>
                    <a:pt x="58038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00200" y="3352800"/>
              <a:ext cx="6019800" cy="0"/>
            </a:xfrm>
            <a:custGeom>
              <a:avLst/>
              <a:gdLst/>
              <a:ahLst/>
              <a:cxnLst/>
              <a:rect l="l" t="t" r="r" b="b"/>
              <a:pathLst>
                <a:path w="6019800">
                  <a:moveTo>
                    <a:pt x="0" y="0"/>
                  </a:moveTo>
                  <a:lnTo>
                    <a:pt x="6019800" y="0"/>
                  </a:lnTo>
                </a:path>
              </a:pathLst>
            </a:custGeom>
            <a:ln w="9144">
              <a:solidFill>
                <a:srgbClr val="FD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80388" y="3352291"/>
              <a:ext cx="6091555" cy="534035"/>
            </a:xfrm>
            <a:custGeom>
              <a:avLst/>
              <a:gdLst/>
              <a:ahLst/>
              <a:cxnLst/>
              <a:rect l="l" t="t" r="r" b="b"/>
              <a:pathLst>
                <a:path w="6091555" h="534035">
                  <a:moveTo>
                    <a:pt x="103124" y="441833"/>
                  </a:moveTo>
                  <a:lnTo>
                    <a:pt x="101854" y="438023"/>
                  </a:lnTo>
                  <a:lnTo>
                    <a:pt x="98679" y="436499"/>
                  </a:lnTo>
                  <a:lnTo>
                    <a:pt x="95631" y="434975"/>
                  </a:lnTo>
                  <a:lnTo>
                    <a:pt x="91821" y="436245"/>
                  </a:lnTo>
                  <a:lnTo>
                    <a:pt x="90170" y="439420"/>
                  </a:lnTo>
                  <a:lnTo>
                    <a:pt x="61683" y="497408"/>
                  </a:lnTo>
                  <a:lnTo>
                    <a:pt x="26162" y="0"/>
                  </a:lnTo>
                  <a:lnTo>
                    <a:pt x="13462" y="1016"/>
                  </a:lnTo>
                  <a:lnTo>
                    <a:pt x="48996" y="498411"/>
                  </a:lnTo>
                  <a:lnTo>
                    <a:pt x="10541" y="442087"/>
                  </a:lnTo>
                  <a:lnTo>
                    <a:pt x="6604" y="441325"/>
                  </a:lnTo>
                  <a:lnTo>
                    <a:pt x="3683" y="443230"/>
                  </a:lnTo>
                  <a:lnTo>
                    <a:pt x="762" y="445262"/>
                  </a:lnTo>
                  <a:lnTo>
                    <a:pt x="0" y="449199"/>
                  </a:lnTo>
                  <a:lnTo>
                    <a:pt x="2032" y="452120"/>
                  </a:lnTo>
                  <a:lnTo>
                    <a:pt x="57912" y="533908"/>
                  </a:lnTo>
                  <a:lnTo>
                    <a:pt x="63830" y="521843"/>
                  </a:lnTo>
                  <a:lnTo>
                    <a:pt x="101600" y="445008"/>
                  </a:lnTo>
                  <a:lnTo>
                    <a:pt x="103124" y="441833"/>
                  </a:lnTo>
                  <a:close/>
                </a:path>
                <a:path w="6091555" h="534035">
                  <a:moveTo>
                    <a:pt x="2205101" y="369062"/>
                  </a:moveTo>
                  <a:lnTo>
                    <a:pt x="2204085" y="365252"/>
                  </a:lnTo>
                  <a:lnTo>
                    <a:pt x="2197989" y="361696"/>
                  </a:lnTo>
                  <a:lnTo>
                    <a:pt x="2194179" y="362712"/>
                  </a:lnTo>
                  <a:lnTo>
                    <a:pt x="2159762" y="421716"/>
                  </a:lnTo>
                  <a:lnTo>
                    <a:pt x="2159762" y="508"/>
                  </a:lnTo>
                  <a:lnTo>
                    <a:pt x="2147062" y="508"/>
                  </a:lnTo>
                  <a:lnTo>
                    <a:pt x="2147062" y="421716"/>
                  </a:lnTo>
                  <a:lnTo>
                    <a:pt x="2112645" y="362712"/>
                  </a:lnTo>
                  <a:lnTo>
                    <a:pt x="2108835" y="361696"/>
                  </a:lnTo>
                  <a:lnTo>
                    <a:pt x="2102739" y="365252"/>
                  </a:lnTo>
                  <a:lnTo>
                    <a:pt x="2101723" y="369062"/>
                  </a:lnTo>
                  <a:lnTo>
                    <a:pt x="2153412" y="457708"/>
                  </a:lnTo>
                  <a:lnTo>
                    <a:pt x="2160740" y="445135"/>
                  </a:lnTo>
                  <a:lnTo>
                    <a:pt x="2205101" y="369062"/>
                  </a:lnTo>
                  <a:close/>
                </a:path>
                <a:path w="6091555" h="534035">
                  <a:moveTo>
                    <a:pt x="4446524" y="441833"/>
                  </a:moveTo>
                  <a:lnTo>
                    <a:pt x="4445254" y="438023"/>
                  </a:lnTo>
                  <a:lnTo>
                    <a:pt x="4442079" y="436499"/>
                  </a:lnTo>
                  <a:lnTo>
                    <a:pt x="4439031" y="434975"/>
                  </a:lnTo>
                  <a:lnTo>
                    <a:pt x="4435221" y="436245"/>
                  </a:lnTo>
                  <a:lnTo>
                    <a:pt x="4433570" y="439420"/>
                  </a:lnTo>
                  <a:lnTo>
                    <a:pt x="4405084" y="497408"/>
                  </a:lnTo>
                  <a:lnTo>
                    <a:pt x="4369562" y="0"/>
                  </a:lnTo>
                  <a:lnTo>
                    <a:pt x="4356862" y="1016"/>
                  </a:lnTo>
                  <a:lnTo>
                    <a:pt x="4392396" y="498411"/>
                  </a:lnTo>
                  <a:lnTo>
                    <a:pt x="4353941" y="442087"/>
                  </a:lnTo>
                  <a:lnTo>
                    <a:pt x="4350004" y="441325"/>
                  </a:lnTo>
                  <a:lnTo>
                    <a:pt x="4347083" y="443230"/>
                  </a:lnTo>
                  <a:lnTo>
                    <a:pt x="4344162" y="445262"/>
                  </a:lnTo>
                  <a:lnTo>
                    <a:pt x="4343400" y="449199"/>
                  </a:lnTo>
                  <a:lnTo>
                    <a:pt x="4345432" y="452120"/>
                  </a:lnTo>
                  <a:lnTo>
                    <a:pt x="4401312" y="533908"/>
                  </a:lnTo>
                  <a:lnTo>
                    <a:pt x="4407230" y="521843"/>
                  </a:lnTo>
                  <a:lnTo>
                    <a:pt x="4445000" y="445008"/>
                  </a:lnTo>
                  <a:lnTo>
                    <a:pt x="4446524" y="441833"/>
                  </a:lnTo>
                  <a:close/>
                </a:path>
                <a:path w="6091555" h="534035">
                  <a:moveTo>
                    <a:pt x="6091301" y="369062"/>
                  </a:moveTo>
                  <a:lnTo>
                    <a:pt x="6090285" y="365252"/>
                  </a:lnTo>
                  <a:lnTo>
                    <a:pt x="6084189" y="361696"/>
                  </a:lnTo>
                  <a:lnTo>
                    <a:pt x="6080379" y="362712"/>
                  </a:lnTo>
                  <a:lnTo>
                    <a:pt x="6045962" y="421716"/>
                  </a:lnTo>
                  <a:lnTo>
                    <a:pt x="6045962" y="508"/>
                  </a:lnTo>
                  <a:lnTo>
                    <a:pt x="6033262" y="508"/>
                  </a:lnTo>
                  <a:lnTo>
                    <a:pt x="6033262" y="421716"/>
                  </a:lnTo>
                  <a:lnTo>
                    <a:pt x="5998845" y="362712"/>
                  </a:lnTo>
                  <a:lnTo>
                    <a:pt x="5995035" y="361696"/>
                  </a:lnTo>
                  <a:lnTo>
                    <a:pt x="5988939" y="365252"/>
                  </a:lnTo>
                  <a:lnTo>
                    <a:pt x="5987923" y="369062"/>
                  </a:lnTo>
                  <a:lnTo>
                    <a:pt x="6039612" y="457708"/>
                  </a:lnTo>
                  <a:lnTo>
                    <a:pt x="6046940" y="445135"/>
                  </a:lnTo>
                  <a:lnTo>
                    <a:pt x="6091301" y="369062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4442" y="412750"/>
            <a:ext cx="358838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9D2412"/>
                </a:solidFill>
              </a:rPr>
              <a:t>Deserts of</a:t>
            </a:r>
            <a:r>
              <a:rPr sz="3300" spc="-45" dirty="0">
                <a:solidFill>
                  <a:srgbClr val="9D2412"/>
                </a:solidFill>
              </a:rPr>
              <a:t> </a:t>
            </a:r>
            <a:r>
              <a:rPr sz="3300" spc="-5" dirty="0">
                <a:solidFill>
                  <a:srgbClr val="9D2412"/>
                </a:solidFill>
              </a:rPr>
              <a:t>Pakistan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462685"/>
            <a:ext cx="8195309" cy="2069464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85"/>
              </a:spcBef>
              <a:buClr>
                <a:srgbClr val="FD8537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Thar</a:t>
            </a:r>
            <a:r>
              <a:rPr sz="2700" u="heavy" spc="-1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700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Desert:</a:t>
            </a:r>
            <a:endParaRPr sz="2700">
              <a:latin typeface="Georgia"/>
              <a:cs typeface="Georgia"/>
            </a:endParaRPr>
          </a:p>
          <a:p>
            <a:pPr marL="561340" lvl="1" indent="-274955">
              <a:lnSpc>
                <a:spcPct val="100000"/>
              </a:lnSpc>
              <a:spcBef>
                <a:spcPts val="550"/>
              </a:spcBef>
              <a:buClr>
                <a:srgbClr val="7597D9"/>
              </a:buClr>
              <a:buSzPct val="68181"/>
              <a:buFont typeface="Wingdings"/>
              <a:buChar char=""/>
              <a:tabLst>
                <a:tab pos="561975" algn="l"/>
              </a:tabLst>
            </a:pP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This </a:t>
            </a:r>
            <a:r>
              <a:rPr sz="2200" spc="-10" dirty="0">
                <a:solidFill>
                  <a:srgbClr val="565F6C"/>
                </a:solidFill>
                <a:latin typeface="Georgia"/>
                <a:cs typeface="Georgia"/>
              </a:rPr>
              <a:t>desert lies </a:t>
            </a: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in </a:t>
            </a:r>
            <a:r>
              <a:rPr sz="2200" spc="-10" dirty="0">
                <a:solidFill>
                  <a:srgbClr val="565F6C"/>
                </a:solidFill>
                <a:latin typeface="Georgia"/>
                <a:cs typeface="Georgia"/>
              </a:rPr>
              <a:t>the South east </a:t>
            </a: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of</a:t>
            </a:r>
            <a:r>
              <a:rPr sz="2200" spc="45" dirty="0">
                <a:solidFill>
                  <a:srgbClr val="565F6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Pakistan.</a:t>
            </a:r>
            <a:endParaRPr sz="2200">
              <a:latin typeface="Georgia"/>
              <a:cs typeface="Georgia"/>
            </a:endParaRPr>
          </a:p>
          <a:p>
            <a:pPr marL="561340" lvl="1" indent="-274955">
              <a:lnSpc>
                <a:spcPct val="100000"/>
              </a:lnSpc>
              <a:spcBef>
                <a:spcPts val="525"/>
              </a:spcBef>
              <a:buClr>
                <a:srgbClr val="7597D9"/>
              </a:buClr>
              <a:buSzPct val="68181"/>
              <a:buFont typeface="Wingdings"/>
              <a:buChar char=""/>
              <a:tabLst>
                <a:tab pos="561975" algn="l"/>
              </a:tabLst>
            </a:pP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This </a:t>
            </a:r>
            <a:r>
              <a:rPr sz="2200" spc="-10" dirty="0">
                <a:solidFill>
                  <a:srgbClr val="565F6C"/>
                </a:solidFill>
                <a:latin typeface="Georgia"/>
                <a:cs typeface="Georgia"/>
              </a:rPr>
              <a:t>desert </a:t>
            </a: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is the </a:t>
            </a:r>
            <a:r>
              <a:rPr sz="2200" spc="-10" dirty="0">
                <a:solidFill>
                  <a:srgbClr val="565F6C"/>
                </a:solidFill>
                <a:latin typeface="Georgia"/>
                <a:cs typeface="Georgia"/>
              </a:rPr>
              <a:t>extension </a:t>
            </a: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of </a:t>
            </a:r>
            <a:r>
              <a:rPr sz="2200" spc="-10" dirty="0">
                <a:solidFill>
                  <a:srgbClr val="565F6C"/>
                </a:solidFill>
                <a:latin typeface="Georgia"/>
                <a:cs typeface="Georgia"/>
              </a:rPr>
              <a:t>Rajasthan desert </a:t>
            </a: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of</a:t>
            </a:r>
            <a:r>
              <a:rPr sz="2200" spc="114" dirty="0">
                <a:solidFill>
                  <a:srgbClr val="565F6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India.</a:t>
            </a:r>
            <a:endParaRPr sz="2200">
              <a:latin typeface="Georgia"/>
              <a:cs typeface="Georgia"/>
            </a:endParaRPr>
          </a:p>
          <a:p>
            <a:pPr marL="561340" lvl="1" indent="-274955">
              <a:lnSpc>
                <a:spcPct val="100000"/>
              </a:lnSpc>
              <a:spcBef>
                <a:spcPts val="530"/>
              </a:spcBef>
              <a:buClr>
                <a:srgbClr val="7597D9"/>
              </a:buClr>
              <a:buSzPct val="68181"/>
              <a:buFont typeface="Wingdings"/>
              <a:buChar char=""/>
              <a:tabLst>
                <a:tab pos="561975" algn="l"/>
                <a:tab pos="7200900" algn="l"/>
              </a:tabLst>
            </a:pP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The </a:t>
            </a:r>
            <a:r>
              <a:rPr sz="2200" spc="-10" dirty="0">
                <a:solidFill>
                  <a:srgbClr val="565F6C"/>
                </a:solidFill>
                <a:latin typeface="Georgia"/>
                <a:cs typeface="Georgia"/>
              </a:rPr>
              <a:t>Sectio</a:t>
            </a: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n</a:t>
            </a:r>
            <a:r>
              <a:rPr sz="2200" spc="20" dirty="0">
                <a:solidFill>
                  <a:srgbClr val="565F6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565F6C"/>
                </a:solidFill>
                <a:latin typeface="Georgia"/>
                <a:cs typeface="Georgia"/>
              </a:rPr>
              <a:t>o</a:t>
            </a: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f</a:t>
            </a:r>
            <a:r>
              <a:rPr sz="2200" spc="-10" dirty="0">
                <a:solidFill>
                  <a:srgbClr val="565F6C"/>
                </a:solidFill>
                <a:latin typeface="Georgia"/>
                <a:cs typeface="Georgia"/>
              </a:rPr>
              <a:t> th</a:t>
            </a:r>
            <a:r>
              <a:rPr sz="2200" dirty="0">
                <a:solidFill>
                  <a:srgbClr val="565F6C"/>
                </a:solidFill>
                <a:latin typeface="Georgia"/>
                <a:cs typeface="Georgia"/>
              </a:rPr>
              <a:t>i</a:t>
            </a: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s </a:t>
            </a:r>
            <a:r>
              <a:rPr sz="2200" spc="-10" dirty="0">
                <a:solidFill>
                  <a:srgbClr val="565F6C"/>
                </a:solidFill>
                <a:latin typeface="Georgia"/>
                <a:cs typeface="Georgia"/>
              </a:rPr>
              <a:t>d</a:t>
            </a:r>
            <a:r>
              <a:rPr sz="2200" spc="-15" dirty="0">
                <a:solidFill>
                  <a:srgbClr val="565F6C"/>
                </a:solidFill>
                <a:latin typeface="Georgia"/>
                <a:cs typeface="Georgia"/>
              </a:rPr>
              <a:t>e</a:t>
            </a:r>
            <a:r>
              <a:rPr sz="2200" spc="-10" dirty="0">
                <a:solidFill>
                  <a:srgbClr val="565F6C"/>
                </a:solidFill>
                <a:latin typeface="Georgia"/>
                <a:cs typeface="Georgia"/>
              </a:rPr>
              <a:t>ser</a:t>
            </a: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t</a:t>
            </a:r>
            <a:r>
              <a:rPr sz="2200" spc="10" dirty="0">
                <a:solidFill>
                  <a:srgbClr val="565F6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565F6C"/>
                </a:solidFill>
                <a:latin typeface="Georgia"/>
                <a:cs typeface="Georgia"/>
              </a:rPr>
              <a:t>situat</a:t>
            </a:r>
            <a:r>
              <a:rPr sz="2200" spc="-15" dirty="0">
                <a:solidFill>
                  <a:srgbClr val="565F6C"/>
                </a:solidFill>
                <a:latin typeface="Georgia"/>
                <a:cs typeface="Georgia"/>
              </a:rPr>
              <a:t>e</a:t>
            </a: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d</a:t>
            </a:r>
            <a:r>
              <a:rPr sz="2200" spc="15" dirty="0">
                <a:solidFill>
                  <a:srgbClr val="565F6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in</a:t>
            </a:r>
            <a:r>
              <a:rPr sz="2200" spc="5" dirty="0">
                <a:solidFill>
                  <a:srgbClr val="565F6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565F6C"/>
                </a:solidFill>
                <a:latin typeface="Georgia"/>
                <a:cs typeface="Georgia"/>
              </a:rPr>
              <a:t>th</a:t>
            </a: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e Bahawalpur</a:t>
            </a:r>
            <a:r>
              <a:rPr sz="2200" dirty="0">
                <a:solidFill>
                  <a:srgbClr val="565F6C"/>
                </a:solidFill>
                <a:latin typeface="Georgia"/>
                <a:cs typeface="Georgia"/>
              </a:rPr>
              <a:t>	</a:t>
            </a:r>
            <a:r>
              <a:rPr sz="2200" spc="-10" dirty="0">
                <a:solidFill>
                  <a:srgbClr val="565F6C"/>
                </a:solidFill>
                <a:latin typeface="Georgia"/>
                <a:cs typeface="Georgia"/>
              </a:rPr>
              <a:t>div</a:t>
            </a:r>
            <a:r>
              <a:rPr sz="2200" dirty="0">
                <a:solidFill>
                  <a:srgbClr val="565F6C"/>
                </a:solidFill>
                <a:latin typeface="Georgia"/>
                <a:cs typeface="Georgia"/>
              </a:rPr>
              <a:t>i</a:t>
            </a:r>
            <a:r>
              <a:rPr sz="2200" spc="-10" dirty="0">
                <a:solidFill>
                  <a:srgbClr val="565F6C"/>
                </a:solidFill>
                <a:latin typeface="Georgia"/>
                <a:cs typeface="Georgia"/>
              </a:rPr>
              <a:t>si</a:t>
            </a:r>
            <a:r>
              <a:rPr sz="2200" dirty="0">
                <a:solidFill>
                  <a:srgbClr val="565F6C"/>
                </a:solidFill>
                <a:latin typeface="Georgia"/>
                <a:cs typeface="Georgia"/>
              </a:rPr>
              <a:t>o</a:t>
            </a: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n</a:t>
            </a:r>
            <a:endParaRPr sz="2200">
              <a:latin typeface="Georgia"/>
              <a:cs typeface="Georgia"/>
            </a:endParaRPr>
          </a:p>
          <a:p>
            <a:pPr marL="561340">
              <a:lnSpc>
                <a:spcPct val="100000"/>
              </a:lnSpc>
            </a:pP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is </a:t>
            </a:r>
            <a:r>
              <a:rPr sz="2200" spc="-10" dirty="0">
                <a:solidFill>
                  <a:srgbClr val="565F6C"/>
                </a:solidFill>
                <a:latin typeface="Georgia"/>
                <a:cs typeface="Georgia"/>
              </a:rPr>
              <a:t>called</a:t>
            </a:r>
            <a:r>
              <a:rPr sz="2200" spc="10" dirty="0">
                <a:solidFill>
                  <a:srgbClr val="565F6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Cholistan.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52544" y="3352800"/>
            <a:ext cx="4105655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4442" y="412750"/>
            <a:ext cx="358838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9D2412"/>
                </a:solidFill>
              </a:rPr>
              <a:t>Deserts of</a:t>
            </a:r>
            <a:r>
              <a:rPr sz="3300" spc="-45" dirty="0">
                <a:solidFill>
                  <a:srgbClr val="9D2412"/>
                </a:solidFill>
              </a:rPr>
              <a:t> </a:t>
            </a:r>
            <a:r>
              <a:rPr sz="3300" spc="-5" dirty="0">
                <a:solidFill>
                  <a:srgbClr val="9D2412"/>
                </a:solidFill>
              </a:rPr>
              <a:t>Pakistan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462685"/>
            <a:ext cx="7626350" cy="222821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85"/>
              </a:spcBef>
              <a:buClr>
                <a:srgbClr val="FD8537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Thal</a:t>
            </a:r>
            <a:r>
              <a:rPr sz="2700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Desert:</a:t>
            </a:r>
            <a:endParaRPr sz="2700">
              <a:latin typeface="Georgia"/>
              <a:cs typeface="Georgia"/>
            </a:endParaRPr>
          </a:p>
          <a:p>
            <a:pPr marL="561340" lvl="1" indent="-274955">
              <a:lnSpc>
                <a:spcPct val="100000"/>
              </a:lnSpc>
              <a:spcBef>
                <a:spcPts val="550"/>
              </a:spcBef>
              <a:buClr>
                <a:srgbClr val="7597D9"/>
              </a:buClr>
              <a:buSzPct val="68181"/>
              <a:buFont typeface="Wingdings"/>
              <a:buChar char=""/>
              <a:tabLst>
                <a:tab pos="561975" algn="l"/>
              </a:tabLst>
            </a:pP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Thal </a:t>
            </a:r>
            <a:r>
              <a:rPr sz="2200" spc="-10" dirty="0">
                <a:solidFill>
                  <a:srgbClr val="565F6C"/>
                </a:solidFill>
                <a:latin typeface="Georgia"/>
                <a:cs typeface="Georgia"/>
              </a:rPr>
              <a:t>desert lies between the </a:t>
            </a: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River </a:t>
            </a:r>
            <a:r>
              <a:rPr sz="2200" spc="-10" dirty="0">
                <a:solidFill>
                  <a:srgbClr val="565F6C"/>
                </a:solidFill>
                <a:latin typeface="Georgia"/>
                <a:cs typeface="Georgia"/>
              </a:rPr>
              <a:t>Indus </a:t>
            </a: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and</a:t>
            </a:r>
            <a:r>
              <a:rPr sz="2200" spc="95" dirty="0">
                <a:solidFill>
                  <a:srgbClr val="565F6C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565F6C"/>
                </a:solidFill>
                <a:latin typeface="Georgia"/>
                <a:cs typeface="Georgia"/>
              </a:rPr>
              <a:t>Jhelum.</a:t>
            </a:r>
            <a:endParaRPr sz="2200">
              <a:latin typeface="Georgia"/>
              <a:cs typeface="Georg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FD8537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Kharan</a:t>
            </a:r>
            <a:r>
              <a:rPr sz="2700" u="heavy" spc="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700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Desert:</a:t>
            </a:r>
            <a:endParaRPr sz="2700">
              <a:latin typeface="Georgia"/>
              <a:cs typeface="Georgia"/>
            </a:endParaRPr>
          </a:p>
          <a:p>
            <a:pPr marL="561340" lvl="1" indent="-274955">
              <a:lnSpc>
                <a:spcPct val="100000"/>
              </a:lnSpc>
              <a:spcBef>
                <a:spcPts val="550"/>
              </a:spcBef>
              <a:buClr>
                <a:srgbClr val="7597D9"/>
              </a:buClr>
              <a:buSzPct val="68181"/>
              <a:buFont typeface="Wingdings"/>
              <a:buChar char=""/>
              <a:tabLst>
                <a:tab pos="561975" algn="l"/>
              </a:tabLst>
            </a:pP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The </a:t>
            </a:r>
            <a:r>
              <a:rPr sz="2200" spc="-10" dirty="0">
                <a:solidFill>
                  <a:srgbClr val="565F6C"/>
                </a:solidFill>
                <a:latin typeface="Georgia"/>
                <a:cs typeface="Georgia"/>
              </a:rPr>
              <a:t>Kharan desert located </a:t>
            </a: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in the </a:t>
            </a:r>
            <a:r>
              <a:rPr sz="2200" spc="-10" dirty="0">
                <a:solidFill>
                  <a:srgbClr val="565F6C"/>
                </a:solidFill>
                <a:latin typeface="Georgia"/>
                <a:cs typeface="Georgia"/>
              </a:rPr>
              <a:t>North west</a:t>
            </a:r>
            <a:r>
              <a:rPr sz="2200" spc="170" dirty="0">
                <a:solidFill>
                  <a:srgbClr val="565F6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Baluchistan.</a:t>
            </a:r>
            <a:endParaRPr sz="2200">
              <a:latin typeface="Georgia"/>
              <a:cs typeface="Georgia"/>
            </a:endParaRPr>
          </a:p>
          <a:p>
            <a:pPr marL="561340" lvl="1" indent="-274955">
              <a:lnSpc>
                <a:spcPct val="100000"/>
              </a:lnSpc>
              <a:spcBef>
                <a:spcPts val="530"/>
              </a:spcBef>
              <a:buClr>
                <a:srgbClr val="7597D9"/>
              </a:buClr>
              <a:buSzPct val="68181"/>
              <a:buFont typeface="Wingdings"/>
              <a:buChar char=""/>
              <a:tabLst>
                <a:tab pos="561975" algn="l"/>
              </a:tabLst>
            </a:pP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The average rainfall </a:t>
            </a:r>
            <a:r>
              <a:rPr sz="2200" dirty="0">
                <a:solidFill>
                  <a:srgbClr val="565F6C"/>
                </a:solidFill>
                <a:latin typeface="Georgia"/>
                <a:cs typeface="Georgia"/>
              </a:rPr>
              <a:t>is </a:t>
            </a:r>
            <a:r>
              <a:rPr sz="2200" spc="-10" dirty="0">
                <a:solidFill>
                  <a:srgbClr val="565F6C"/>
                </a:solidFill>
                <a:latin typeface="Georgia"/>
                <a:cs typeface="Georgia"/>
              </a:rPr>
              <a:t>less than </a:t>
            </a: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100</a:t>
            </a:r>
            <a:r>
              <a:rPr sz="2200" spc="35" dirty="0">
                <a:solidFill>
                  <a:srgbClr val="565F6C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565F6C"/>
                </a:solidFill>
                <a:latin typeface="Georgia"/>
                <a:cs typeface="Georgia"/>
              </a:rPr>
              <a:t>mm.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5238" y="412750"/>
            <a:ext cx="456565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9D2412"/>
                </a:solidFill>
              </a:rPr>
              <a:t>The </a:t>
            </a:r>
            <a:r>
              <a:rPr sz="3300" spc="-5" dirty="0">
                <a:solidFill>
                  <a:srgbClr val="9D2412"/>
                </a:solidFill>
              </a:rPr>
              <a:t>Plateaus of</a:t>
            </a:r>
            <a:r>
              <a:rPr sz="3300" spc="-65" dirty="0">
                <a:solidFill>
                  <a:srgbClr val="9D2412"/>
                </a:solidFill>
              </a:rPr>
              <a:t> </a:t>
            </a:r>
            <a:r>
              <a:rPr sz="3300" dirty="0">
                <a:solidFill>
                  <a:srgbClr val="9D2412"/>
                </a:solidFill>
              </a:rPr>
              <a:t>Pakistan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2820161" y="2286761"/>
            <a:ext cx="3429000" cy="1143000"/>
          </a:xfrm>
          <a:prstGeom prst="rect">
            <a:avLst/>
          </a:prstGeom>
          <a:solidFill>
            <a:srgbClr val="FD8537"/>
          </a:solidFill>
          <a:ln w="10668">
            <a:solidFill>
              <a:srgbClr val="BA6025"/>
            </a:solidFill>
          </a:ln>
        </p:spPr>
        <p:txBody>
          <a:bodyPr vert="horz" wrap="square" lIns="0" tIns="346710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2730"/>
              </a:spcBef>
            </a:pP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Plateaus of</a:t>
            </a:r>
            <a:r>
              <a:rPr sz="2800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Pakistan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2361" y="4191761"/>
            <a:ext cx="2667000" cy="990600"/>
          </a:xfrm>
          <a:prstGeom prst="rect">
            <a:avLst/>
          </a:prstGeom>
          <a:solidFill>
            <a:srgbClr val="FD8537"/>
          </a:solidFill>
          <a:ln w="10668">
            <a:solidFill>
              <a:srgbClr val="BA6025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744855" marR="400685" indent="-340360">
              <a:lnSpc>
                <a:spcPct val="100000"/>
              </a:lnSpc>
              <a:spcBef>
                <a:spcPts val="450"/>
              </a:spcBef>
            </a:pP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B</a:t>
            </a:r>
            <a:r>
              <a:rPr sz="2800" spc="-1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2800" spc="-10" dirty="0">
                <a:solidFill>
                  <a:srgbClr val="FFFFFF"/>
                </a:solidFill>
                <a:latin typeface="Georgia"/>
                <a:cs typeface="Georgia"/>
              </a:rPr>
              <a:t>luc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h</a:t>
            </a: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ist</a:t>
            </a:r>
            <a:r>
              <a:rPr sz="2800" spc="-15" dirty="0">
                <a:solidFill>
                  <a:srgbClr val="FFFFFF"/>
                </a:solidFill>
                <a:latin typeface="Georgia"/>
                <a:cs typeface="Georgia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n  Plateau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6161" y="4191761"/>
            <a:ext cx="2438400" cy="990600"/>
          </a:xfrm>
          <a:prstGeom prst="rect">
            <a:avLst/>
          </a:prstGeom>
          <a:solidFill>
            <a:srgbClr val="FD8537"/>
          </a:solidFill>
          <a:ln w="10667">
            <a:solidFill>
              <a:srgbClr val="BA6025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207645" marR="107950" indent="-93345">
              <a:lnSpc>
                <a:spcPct val="100000"/>
              </a:lnSpc>
              <a:spcBef>
                <a:spcPts val="950"/>
              </a:spcBef>
            </a:pP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Potowar</a:t>
            </a:r>
            <a:r>
              <a:rPr sz="2400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Plateau  and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Salt</a:t>
            </a:r>
            <a:r>
              <a:rPr sz="24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Range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05710" y="3428365"/>
            <a:ext cx="4675505" cy="762635"/>
            <a:chOff x="2005710" y="3428365"/>
            <a:chExt cx="4675505" cy="762635"/>
          </a:xfrm>
        </p:grpSpPr>
        <p:sp>
          <p:nvSpPr>
            <p:cNvPr id="7" name="object 7"/>
            <p:cNvSpPr/>
            <p:nvPr/>
          </p:nvSpPr>
          <p:spPr>
            <a:xfrm>
              <a:off x="4453127" y="3428365"/>
              <a:ext cx="103505" cy="381635"/>
            </a:xfrm>
            <a:custGeom>
              <a:avLst/>
              <a:gdLst/>
              <a:ahLst/>
              <a:cxnLst/>
              <a:rect l="l" t="t" r="r" b="b"/>
              <a:pathLst>
                <a:path w="103504" h="381635">
                  <a:moveTo>
                    <a:pt x="7874" y="281686"/>
                  </a:moveTo>
                  <a:lnTo>
                    <a:pt x="4699" y="283083"/>
                  </a:lnTo>
                  <a:lnTo>
                    <a:pt x="1397" y="284607"/>
                  </a:lnTo>
                  <a:lnTo>
                    <a:pt x="0" y="288290"/>
                  </a:lnTo>
                  <a:lnTo>
                    <a:pt x="1524" y="291465"/>
                  </a:lnTo>
                  <a:lnTo>
                    <a:pt x="42672" y="381635"/>
                  </a:lnTo>
                  <a:lnTo>
                    <a:pt x="51336" y="369697"/>
                  </a:lnTo>
                  <a:lnTo>
                    <a:pt x="50292" y="369697"/>
                  </a:lnTo>
                  <a:lnTo>
                    <a:pt x="37592" y="368554"/>
                  </a:lnTo>
                  <a:lnTo>
                    <a:pt x="39928" y="345173"/>
                  </a:lnTo>
                  <a:lnTo>
                    <a:pt x="13081" y="286258"/>
                  </a:lnTo>
                  <a:lnTo>
                    <a:pt x="11557" y="283083"/>
                  </a:lnTo>
                  <a:lnTo>
                    <a:pt x="7874" y="281686"/>
                  </a:lnTo>
                  <a:close/>
                </a:path>
                <a:path w="103504" h="381635">
                  <a:moveTo>
                    <a:pt x="39928" y="345173"/>
                  </a:moveTo>
                  <a:lnTo>
                    <a:pt x="37592" y="368554"/>
                  </a:lnTo>
                  <a:lnTo>
                    <a:pt x="50292" y="369697"/>
                  </a:lnTo>
                  <a:lnTo>
                    <a:pt x="50609" y="366522"/>
                  </a:lnTo>
                  <a:lnTo>
                    <a:pt x="49657" y="366522"/>
                  </a:lnTo>
                  <a:lnTo>
                    <a:pt x="38735" y="365379"/>
                  </a:lnTo>
                  <a:lnTo>
                    <a:pt x="45125" y="356576"/>
                  </a:lnTo>
                  <a:lnTo>
                    <a:pt x="39928" y="345173"/>
                  </a:lnTo>
                  <a:close/>
                </a:path>
                <a:path w="103504" h="381635">
                  <a:moveTo>
                    <a:pt x="96647" y="290576"/>
                  </a:moveTo>
                  <a:lnTo>
                    <a:pt x="92710" y="291211"/>
                  </a:lnTo>
                  <a:lnTo>
                    <a:pt x="90550" y="294005"/>
                  </a:lnTo>
                  <a:lnTo>
                    <a:pt x="52638" y="346228"/>
                  </a:lnTo>
                  <a:lnTo>
                    <a:pt x="50292" y="369697"/>
                  </a:lnTo>
                  <a:lnTo>
                    <a:pt x="51336" y="369697"/>
                  </a:lnTo>
                  <a:lnTo>
                    <a:pt x="100837" y="301498"/>
                  </a:lnTo>
                  <a:lnTo>
                    <a:pt x="102997" y="298577"/>
                  </a:lnTo>
                  <a:lnTo>
                    <a:pt x="102362" y="294640"/>
                  </a:lnTo>
                  <a:lnTo>
                    <a:pt x="99441" y="292608"/>
                  </a:lnTo>
                  <a:lnTo>
                    <a:pt x="96647" y="290576"/>
                  </a:lnTo>
                  <a:close/>
                </a:path>
                <a:path w="103504" h="381635">
                  <a:moveTo>
                    <a:pt x="45125" y="356576"/>
                  </a:moveTo>
                  <a:lnTo>
                    <a:pt x="38735" y="365379"/>
                  </a:lnTo>
                  <a:lnTo>
                    <a:pt x="49657" y="366522"/>
                  </a:lnTo>
                  <a:lnTo>
                    <a:pt x="45125" y="356576"/>
                  </a:lnTo>
                  <a:close/>
                </a:path>
                <a:path w="103504" h="381635">
                  <a:moveTo>
                    <a:pt x="52638" y="346228"/>
                  </a:moveTo>
                  <a:lnTo>
                    <a:pt x="45125" y="356576"/>
                  </a:lnTo>
                  <a:lnTo>
                    <a:pt x="49657" y="366522"/>
                  </a:lnTo>
                  <a:lnTo>
                    <a:pt x="50609" y="366522"/>
                  </a:lnTo>
                  <a:lnTo>
                    <a:pt x="52638" y="346228"/>
                  </a:lnTo>
                  <a:close/>
                </a:path>
                <a:path w="103504" h="381635">
                  <a:moveTo>
                    <a:pt x="74422" y="0"/>
                  </a:moveTo>
                  <a:lnTo>
                    <a:pt x="39928" y="345173"/>
                  </a:lnTo>
                  <a:lnTo>
                    <a:pt x="45125" y="356576"/>
                  </a:lnTo>
                  <a:lnTo>
                    <a:pt x="52638" y="346228"/>
                  </a:lnTo>
                  <a:lnTo>
                    <a:pt x="87122" y="1270"/>
                  </a:lnTo>
                  <a:lnTo>
                    <a:pt x="74422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57399" y="3810000"/>
              <a:ext cx="4572000" cy="0"/>
            </a:xfrm>
            <a:custGeom>
              <a:avLst/>
              <a:gdLst/>
              <a:ahLst/>
              <a:cxnLst/>
              <a:rect l="l" t="t" r="r" b="b"/>
              <a:pathLst>
                <a:path w="4572000">
                  <a:moveTo>
                    <a:pt x="0" y="0"/>
                  </a:moveTo>
                  <a:lnTo>
                    <a:pt x="4572000" y="0"/>
                  </a:lnTo>
                </a:path>
              </a:pathLst>
            </a:custGeom>
            <a:ln w="9144">
              <a:solidFill>
                <a:srgbClr val="FD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05711" y="3810000"/>
              <a:ext cx="4675505" cy="381000"/>
            </a:xfrm>
            <a:custGeom>
              <a:avLst/>
              <a:gdLst/>
              <a:ahLst/>
              <a:cxnLst/>
              <a:rect l="l" t="t" r="r" b="b"/>
              <a:pathLst>
                <a:path w="4675505" h="381000">
                  <a:moveTo>
                    <a:pt x="103378" y="292354"/>
                  </a:moveTo>
                  <a:lnTo>
                    <a:pt x="102362" y="288544"/>
                  </a:lnTo>
                  <a:lnTo>
                    <a:pt x="96266" y="284988"/>
                  </a:lnTo>
                  <a:lnTo>
                    <a:pt x="92456" y="286004"/>
                  </a:lnTo>
                  <a:lnTo>
                    <a:pt x="58039" y="345008"/>
                  </a:lnTo>
                  <a:lnTo>
                    <a:pt x="58039" y="0"/>
                  </a:lnTo>
                  <a:lnTo>
                    <a:pt x="45339" y="0"/>
                  </a:lnTo>
                  <a:lnTo>
                    <a:pt x="45339" y="345008"/>
                  </a:lnTo>
                  <a:lnTo>
                    <a:pt x="10922" y="286004"/>
                  </a:lnTo>
                  <a:lnTo>
                    <a:pt x="7112" y="284988"/>
                  </a:lnTo>
                  <a:lnTo>
                    <a:pt x="1016" y="288544"/>
                  </a:lnTo>
                  <a:lnTo>
                    <a:pt x="0" y="292354"/>
                  </a:lnTo>
                  <a:lnTo>
                    <a:pt x="51689" y="381000"/>
                  </a:lnTo>
                  <a:lnTo>
                    <a:pt x="59016" y="368427"/>
                  </a:lnTo>
                  <a:lnTo>
                    <a:pt x="103378" y="292354"/>
                  </a:lnTo>
                  <a:close/>
                </a:path>
                <a:path w="4675505" h="381000">
                  <a:moveTo>
                    <a:pt x="4675378" y="216154"/>
                  </a:moveTo>
                  <a:lnTo>
                    <a:pt x="4674362" y="212344"/>
                  </a:lnTo>
                  <a:lnTo>
                    <a:pt x="4668266" y="208788"/>
                  </a:lnTo>
                  <a:lnTo>
                    <a:pt x="4664456" y="209804"/>
                  </a:lnTo>
                  <a:lnTo>
                    <a:pt x="4630039" y="268808"/>
                  </a:lnTo>
                  <a:lnTo>
                    <a:pt x="4630039" y="0"/>
                  </a:lnTo>
                  <a:lnTo>
                    <a:pt x="4617339" y="0"/>
                  </a:lnTo>
                  <a:lnTo>
                    <a:pt x="4617339" y="268808"/>
                  </a:lnTo>
                  <a:lnTo>
                    <a:pt x="4582909" y="209804"/>
                  </a:lnTo>
                  <a:lnTo>
                    <a:pt x="4579112" y="208788"/>
                  </a:lnTo>
                  <a:lnTo>
                    <a:pt x="4573016" y="212344"/>
                  </a:lnTo>
                  <a:lnTo>
                    <a:pt x="4571987" y="216154"/>
                  </a:lnTo>
                  <a:lnTo>
                    <a:pt x="4623689" y="304800"/>
                  </a:lnTo>
                  <a:lnTo>
                    <a:pt x="4631017" y="292227"/>
                  </a:lnTo>
                  <a:lnTo>
                    <a:pt x="4675378" y="216154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5238" y="412750"/>
            <a:ext cx="456565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9D2412"/>
                </a:solidFill>
              </a:rPr>
              <a:t>The </a:t>
            </a:r>
            <a:r>
              <a:rPr sz="3300" spc="-5" dirty="0">
                <a:solidFill>
                  <a:srgbClr val="9D2412"/>
                </a:solidFill>
              </a:rPr>
              <a:t>Plateaus of</a:t>
            </a:r>
            <a:r>
              <a:rPr sz="3300" spc="-65" dirty="0">
                <a:solidFill>
                  <a:srgbClr val="9D2412"/>
                </a:solidFill>
              </a:rPr>
              <a:t> </a:t>
            </a:r>
            <a:r>
              <a:rPr sz="3300" dirty="0">
                <a:solidFill>
                  <a:srgbClr val="9D2412"/>
                </a:solidFill>
              </a:rPr>
              <a:t>Pakistan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466659"/>
            <a:ext cx="4186554" cy="447167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50"/>
              </a:spcBef>
              <a:buClr>
                <a:srgbClr val="FD8537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The </a:t>
            </a:r>
            <a:r>
              <a:rPr sz="2700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Baluchistan</a:t>
            </a:r>
            <a:r>
              <a:rPr sz="2700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700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Plateau:</a:t>
            </a:r>
            <a:endParaRPr sz="2700">
              <a:latin typeface="Georgia"/>
              <a:cs typeface="Georgia"/>
            </a:endParaRPr>
          </a:p>
          <a:p>
            <a:pPr marL="94615" marR="5080" indent="831850">
              <a:lnSpc>
                <a:spcPct val="120000"/>
              </a:lnSpc>
              <a:spcBef>
                <a:spcPts val="5"/>
              </a:spcBef>
            </a:pPr>
            <a:r>
              <a:rPr sz="2700" spc="-5" dirty="0">
                <a:latin typeface="Georgia"/>
                <a:cs typeface="Georgia"/>
              </a:rPr>
              <a:t>Located </a:t>
            </a:r>
            <a:r>
              <a:rPr sz="2700" dirty="0">
                <a:latin typeface="Georgia"/>
                <a:cs typeface="Georgia"/>
              </a:rPr>
              <a:t>in </a:t>
            </a:r>
            <a:r>
              <a:rPr sz="2700" spc="-10" dirty="0">
                <a:latin typeface="Georgia"/>
                <a:cs typeface="Georgia"/>
              </a:rPr>
              <a:t>Southwest  </a:t>
            </a:r>
            <a:r>
              <a:rPr sz="2700" spc="-5" dirty="0">
                <a:latin typeface="Georgia"/>
                <a:cs typeface="Georgia"/>
              </a:rPr>
              <a:t>of</a:t>
            </a:r>
            <a:r>
              <a:rPr sz="2700" spc="-1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Pakistan.</a:t>
            </a:r>
            <a:endParaRPr sz="2700">
              <a:latin typeface="Georgia"/>
              <a:cs typeface="Georgia"/>
            </a:endParaRPr>
          </a:p>
          <a:p>
            <a:pPr marL="94615" marR="304165" indent="831850">
              <a:lnSpc>
                <a:spcPts val="3890"/>
              </a:lnSpc>
              <a:spcBef>
                <a:spcPts val="235"/>
              </a:spcBef>
            </a:pPr>
            <a:r>
              <a:rPr sz="2700" dirty="0">
                <a:latin typeface="Georgia"/>
                <a:cs typeface="Georgia"/>
              </a:rPr>
              <a:t>Average </a:t>
            </a:r>
            <a:r>
              <a:rPr sz="2700" spc="-5" dirty="0">
                <a:latin typeface="Georgia"/>
                <a:cs typeface="Georgia"/>
              </a:rPr>
              <a:t>height </a:t>
            </a:r>
            <a:r>
              <a:rPr sz="2700" dirty="0">
                <a:latin typeface="Georgia"/>
                <a:cs typeface="Georgia"/>
              </a:rPr>
              <a:t>is  </a:t>
            </a:r>
            <a:r>
              <a:rPr sz="2700" spc="-5" dirty="0">
                <a:latin typeface="Georgia"/>
                <a:cs typeface="Georgia"/>
              </a:rPr>
              <a:t>about </a:t>
            </a:r>
            <a:r>
              <a:rPr sz="2700" dirty="0">
                <a:latin typeface="Georgia"/>
                <a:cs typeface="Georgia"/>
              </a:rPr>
              <a:t>300 – 600</a:t>
            </a:r>
            <a:r>
              <a:rPr sz="2700" spc="-4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meters.</a:t>
            </a:r>
            <a:endParaRPr sz="2700">
              <a:latin typeface="Georgia"/>
              <a:cs typeface="Georgia"/>
            </a:endParaRPr>
          </a:p>
          <a:p>
            <a:pPr marL="927100">
              <a:lnSpc>
                <a:spcPct val="100000"/>
              </a:lnSpc>
              <a:spcBef>
                <a:spcPts val="409"/>
              </a:spcBef>
            </a:pPr>
            <a:r>
              <a:rPr sz="2700" dirty="0">
                <a:latin typeface="Georgia"/>
                <a:cs typeface="Georgia"/>
              </a:rPr>
              <a:t>Very rich in</a:t>
            </a:r>
            <a:r>
              <a:rPr sz="2700" spc="-8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mineral</a:t>
            </a:r>
            <a:endParaRPr sz="2700">
              <a:latin typeface="Georgia"/>
              <a:cs typeface="Georgia"/>
            </a:endParaRPr>
          </a:p>
          <a:p>
            <a:pPr marL="94615">
              <a:lnSpc>
                <a:spcPct val="100000"/>
              </a:lnSpc>
              <a:spcBef>
                <a:spcPts val="650"/>
              </a:spcBef>
            </a:pPr>
            <a:r>
              <a:rPr sz="2700" spc="-5" dirty="0">
                <a:latin typeface="Georgia"/>
                <a:cs typeface="Georgia"/>
              </a:rPr>
              <a:t>resources.</a:t>
            </a:r>
            <a:endParaRPr sz="2700">
              <a:latin typeface="Georgia"/>
              <a:cs typeface="Georgia"/>
            </a:endParaRPr>
          </a:p>
          <a:p>
            <a:pPr marL="927100" marR="741680">
              <a:lnSpc>
                <a:spcPct val="120000"/>
              </a:lnSpc>
            </a:pPr>
            <a:r>
              <a:rPr sz="2700" spc="-5" dirty="0">
                <a:latin typeface="Georgia"/>
                <a:cs typeface="Georgia"/>
              </a:rPr>
              <a:t>Scanty </a:t>
            </a:r>
            <a:r>
              <a:rPr sz="2700" dirty="0">
                <a:latin typeface="Georgia"/>
                <a:cs typeface="Georgia"/>
              </a:rPr>
              <a:t>Rain </a:t>
            </a:r>
            <a:r>
              <a:rPr sz="2700" spc="-5" dirty="0">
                <a:latin typeface="Georgia"/>
                <a:cs typeface="Georgia"/>
              </a:rPr>
              <a:t>fall.  </a:t>
            </a:r>
            <a:r>
              <a:rPr sz="2700" dirty="0">
                <a:latin typeface="Georgia"/>
                <a:cs typeface="Georgia"/>
              </a:rPr>
              <a:t>Inland</a:t>
            </a:r>
            <a:r>
              <a:rPr sz="2700" spc="-70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drainage.</a:t>
            </a:r>
            <a:endParaRPr sz="27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676400"/>
            <a:ext cx="4114800" cy="4447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5238" y="412750"/>
            <a:ext cx="456565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9D2412"/>
                </a:solidFill>
              </a:rPr>
              <a:t>The </a:t>
            </a:r>
            <a:r>
              <a:rPr sz="3300" spc="-5" dirty="0">
                <a:solidFill>
                  <a:srgbClr val="9D2412"/>
                </a:solidFill>
              </a:rPr>
              <a:t>Plateaus of</a:t>
            </a:r>
            <a:r>
              <a:rPr sz="3300" spc="-65" dirty="0">
                <a:solidFill>
                  <a:srgbClr val="9D2412"/>
                </a:solidFill>
              </a:rPr>
              <a:t> </a:t>
            </a:r>
            <a:r>
              <a:rPr sz="3300" dirty="0">
                <a:solidFill>
                  <a:srgbClr val="9D2412"/>
                </a:solidFill>
              </a:rPr>
              <a:t>Pakistan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547824"/>
            <a:ext cx="5821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FD8537"/>
              </a:buClr>
              <a:buSzPct val="83928"/>
              <a:buFont typeface="Wingdings 2"/>
              <a:buChar char=""/>
              <a:tabLst>
                <a:tab pos="287020" algn="l"/>
              </a:tabLst>
            </a:pPr>
            <a:r>
              <a:rPr sz="28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The Potwar Plateau &amp; The </a:t>
            </a:r>
            <a:r>
              <a:rPr sz="28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Salt</a:t>
            </a:r>
            <a:r>
              <a:rPr sz="2800" u="heavy" spc="-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Range: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491" y="1967611"/>
            <a:ext cx="219710" cy="134239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50" spc="-5" dirty="0">
                <a:solidFill>
                  <a:srgbClr val="FD8537"/>
                </a:solidFill>
                <a:latin typeface="Times New Roman"/>
                <a:cs typeface="Times New Roman"/>
              </a:rPr>
              <a:t>1.</a:t>
            </a: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50" spc="-5" dirty="0">
                <a:solidFill>
                  <a:srgbClr val="FD8537"/>
                </a:solidFill>
                <a:latin typeface="Times New Roman"/>
                <a:cs typeface="Times New Roman"/>
              </a:rPr>
              <a:t>2.</a:t>
            </a: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50" spc="-5" dirty="0">
                <a:solidFill>
                  <a:srgbClr val="FD8537"/>
                </a:solidFill>
                <a:latin typeface="Times New Roman"/>
                <a:cs typeface="Times New Roman"/>
              </a:rPr>
              <a:t>3.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491" y="3778377"/>
            <a:ext cx="219710" cy="336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50" spc="-5" dirty="0">
                <a:solidFill>
                  <a:srgbClr val="FD8537"/>
                </a:solidFill>
                <a:latin typeface="Times New Roman"/>
                <a:cs typeface="Times New Roman"/>
              </a:rPr>
              <a:t>4.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491" y="4454257"/>
            <a:ext cx="219710" cy="90487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050" spc="-10" dirty="0">
                <a:solidFill>
                  <a:srgbClr val="FD8537"/>
                </a:solidFill>
                <a:latin typeface="Times New Roman"/>
                <a:cs typeface="Times New Roman"/>
              </a:rPr>
              <a:t>5.</a:t>
            </a: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50" spc="-5" dirty="0">
                <a:solidFill>
                  <a:srgbClr val="FD8537"/>
                </a:solidFill>
                <a:latin typeface="Times New Roman"/>
                <a:cs typeface="Times New Roman"/>
              </a:rPr>
              <a:t>6.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1480" marR="1564005">
              <a:lnSpc>
                <a:spcPct val="120000"/>
              </a:lnSpc>
              <a:spcBef>
                <a:spcPts val="100"/>
              </a:spcBef>
            </a:pPr>
            <a:r>
              <a:rPr dirty="0"/>
              <a:t>Located between River Indus &amp; River</a:t>
            </a:r>
            <a:r>
              <a:rPr spc="-165" dirty="0"/>
              <a:t> </a:t>
            </a:r>
            <a:r>
              <a:rPr dirty="0"/>
              <a:t>Jhelum  Height 300 to 600 </a:t>
            </a:r>
            <a:r>
              <a:rPr spc="-5" dirty="0"/>
              <a:t>meters </a:t>
            </a:r>
            <a:r>
              <a:rPr dirty="0"/>
              <a:t>from </a:t>
            </a:r>
            <a:r>
              <a:rPr spc="-5" dirty="0"/>
              <a:t>sea</a:t>
            </a:r>
            <a:r>
              <a:rPr spc="-55" dirty="0"/>
              <a:t> </a:t>
            </a:r>
            <a:r>
              <a:rPr dirty="0"/>
              <a:t>level.</a:t>
            </a:r>
          </a:p>
          <a:p>
            <a:pPr marL="12700" marR="5080" indent="398780">
              <a:lnSpc>
                <a:spcPct val="100000"/>
              </a:lnSpc>
              <a:spcBef>
                <a:spcPts val="575"/>
              </a:spcBef>
            </a:pPr>
            <a:r>
              <a:rPr spc="-5" dirty="0"/>
              <a:t>Soan River is </a:t>
            </a:r>
            <a:r>
              <a:rPr spc="-10" dirty="0"/>
              <a:t>main </a:t>
            </a:r>
            <a:r>
              <a:rPr spc="-20" dirty="0"/>
              <a:t>river. </a:t>
            </a:r>
            <a:r>
              <a:rPr dirty="0"/>
              <a:t>It </a:t>
            </a:r>
            <a:r>
              <a:rPr spc="-10" dirty="0"/>
              <a:t>forms </a:t>
            </a:r>
            <a:r>
              <a:rPr dirty="0"/>
              <a:t>gullies and </a:t>
            </a:r>
            <a:r>
              <a:rPr spc="-10" dirty="0"/>
              <a:t>large </a:t>
            </a:r>
            <a:r>
              <a:rPr dirty="0"/>
              <a:t>alluvial  plains, </a:t>
            </a:r>
            <a:r>
              <a:rPr spc="-5" dirty="0"/>
              <a:t>mainly </a:t>
            </a:r>
            <a:r>
              <a:rPr dirty="0"/>
              <a:t>used for</a:t>
            </a:r>
            <a:r>
              <a:rPr spc="-45" dirty="0"/>
              <a:t> </a:t>
            </a:r>
            <a:r>
              <a:rPr dirty="0"/>
              <a:t>agriculture.</a:t>
            </a:r>
          </a:p>
          <a:p>
            <a:pPr marL="12700" marR="240029" indent="398780">
              <a:lnSpc>
                <a:spcPct val="100000"/>
              </a:lnSpc>
              <a:spcBef>
                <a:spcPts val="575"/>
              </a:spcBef>
            </a:pPr>
            <a:r>
              <a:rPr dirty="0"/>
              <a:t>Rich in </a:t>
            </a:r>
            <a:r>
              <a:rPr spc="-5" dirty="0"/>
              <a:t>minerals </a:t>
            </a:r>
            <a:r>
              <a:rPr dirty="0"/>
              <a:t>like rock salt, </a:t>
            </a:r>
            <a:r>
              <a:rPr spc="-5" dirty="0"/>
              <a:t>gypsum, lime </a:t>
            </a:r>
            <a:r>
              <a:rPr dirty="0"/>
              <a:t>stone,</a:t>
            </a:r>
            <a:r>
              <a:rPr spc="-130" dirty="0"/>
              <a:t> </a:t>
            </a:r>
            <a:r>
              <a:rPr dirty="0"/>
              <a:t>coal,  </a:t>
            </a:r>
            <a:r>
              <a:rPr spc="-5" dirty="0"/>
              <a:t>marble, </a:t>
            </a:r>
            <a:r>
              <a:rPr dirty="0"/>
              <a:t>clays, </a:t>
            </a:r>
            <a:r>
              <a:rPr spc="-5" dirty="0"/>
              <a:t>dolomite </a:t>
            </a:r>
            <a:r>
              <a:rPr dirty="0"/>
              <a:t>&amp; </a:t>
            </a:r>
            <a:r>
              <a:rPr spc="-5" dirty="0"/>
              <a:t>soapstone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oil.</a:t>
            </a:r>
          </a:p>
          <a:p>
            <a:pPr marL="411480">
              <a:lnSpc>
                <a:spcPct val="100000"/>
              </a:lnSpc>
              <a:spcBef>
                <a:spcPts val="580"/>
              </a:spcBef>
            </a:pPr>
            <a:r>
              <a:rPr spc="-5" dirty="0"/>
              <a:t>While </a:t>
            </a:r>
            <a:r>
              <a:rPr dirty="0"/>
              <a:t>average height of Salt range is </a:t>
            </a:r>
            <a:r>
              <a:rPr spc="-5" dirty="0"/>
              <a:t>750 </a:t>
            </a:r>
            <a:r>
              <a:rPr dirty="0"/>
              <a:t>to</a:t>
            </a:r>
            <a:r>
              <a:rPr spc="-95" dirty="0"/>
              <a:t> </a:t>
            </a:r>
            <a:r>
              <a:rPr spc="-5" dirty="0"/>
              <a:t>900m.</a:t>
            </a:r>
          </a:p>
          <a:p>
            <a:pPr marL="12700" marR="491490" indent="398780">
              <a:lnSpc>
                <a:spcPct val="100000"/>
              </a:lnSpc>
              <a:spcBef>
                <a:spcPts val="575"/>
              </a:spcBef>
            </a:pPr>
            <a:r>
              <a:rPr spc="-5" dirty="0"/>
              <a:t>Sakesar </a:t>
            </a:r>
            <a:r>
              <a:rPr dirty="0"/>
              <a:t>Peak </a:t>
            </a:r>
            <a:r>
              <a:rPr spc="-5" dirty="0"/>
              <a:t>is </a:t>
            </a:r>
            <a:r>
              <a:rPr dirty="0"/>
              <a:t>the highest point in the Salt Range at</a:t>
            </a:r>
            <a:r>
              <a:rPr spc="-140" dirty="0"/>
              <a:t> </a:t>
            </a:r>
            <a:r>
              <a:rPr dirty="0"/>
              <a:t>a  height of</a:t>
            </a:r>
            <a:r>
              <a:rPr spc="-20" dirty="0"/>
              <a:t> </a:t>
            </a:r>
            <a:r>
              <a:rPr spc="-5" dirty="0"/>
              <a:t>1527m.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1676400"/>
            <a:ext cx="7467600" cy="2934778"/>
          </a:xfrm>
          <a:prstGeom prst="rect">
            <a:avLst/>
          </a:prstGeom>
        </p:spPr>
        <p:txBody>
          <a:bodyPr vert="horz" wrap="square" lIns="0" tIns="1936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25"/>
              </a:spcBef>
            </a:pPr>
            <a:r>
              <a:rPr spc="5"/>
              <a:t>Thank</a:t>
            </a:r>
            <a:r>
              <a:rPr spc="-85"/>
              <a:t> </a:t>
            </a:r>
            <a:r>
              <a:rPr spc="-5" smtClean="0"/>
              <a:t>You</a:t>
            </a:r>
            <a:r>
              <a:rPr lang="en-IN" spc="-5" dirty="0" smtClean="0"/>
              <a:t/>
            </a:r>
            <a:br>
              <a:rPr lang="en-IN" spc="-5" dirty="0" smtClean="0"/>
            </a:br>
            <a:r>
              <a:rPr lang="en-IN" sz="4400" spc="-5" dirty="0" smtClean="0"/>
              <a:t>Source:- </a:t>
            </a:r>
            <a:r>
              <a:rPr lang="en-IN" sz="5400" spc="-5" dirty="0" err="1" smtClean="0"/>
              <a:t>linkedin</a:t>
            </a:r>
            <a:r>
              <a:rPr lang="en-IN" sz="5400" spc="-5" dirty="0" smtClean="0"/>
              <a:t>/</a:t>
            </a:r>
            <a:r>
              <a:rPr lang="en-IN" sz="5400" spc="-5" dirty="0" err="1" smtClean="0"/>
              <a:t>slideshare</a:t>
            </a:r>
            <a:endParaRPr sz="5400"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6757" y="412750"/>
            <a:ext cx="464693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9D2412"/>
                </a:solidFill>
              </a:rPr>
              <a:t>Political Map </a:t>
            </a:r>
            <a:r>
              <a:rPr sz="3300" spc="-5" dirty="0">
                <a:solidFill>
                  <a:srgbClr val="9D2412"/>
                </a:solidFill>
              </a:rPr>
              <a:t>of</a:t>
            </a:r>
            <a:r>
              <a:rPr sz="3300" spc="-100" dirty="0">
                <a:solidFill>
                  <a:srgbClr val="9D2412"/>
                </a:solidFill>
              </a:rPr>
              <a:t> </a:t>
            </a:r>
            <a:r>
              <a:rPr sz="3300" dirty="0">
                <a:solidFill>
                  <a:srgbClr val="9D2412"/>
                </a:solidFill>
              </a:rPr>
              <a:t>Pakistan</a:t>
            </a:r>
            <a:endParaRPr sz="3300"/>
          </a:p>
        </p:txBody>
      </p:sp>
      <p:grpSp>
        <p:nvGrpSpPr>
          <p:cNvPr id="3" name="object 3"/>
          <p:cNvGrpSpPr/>
          <p:nvPr/>
        </p:nvGrpSpPr>
        <p:grpSpPr>
          <a:xfrm>
            <a:off x="1459991" y="1431036"/>
            <a:ext cx="6210300" cy="5057140"/>
            <a:chOff x="1459991" y="1431036"/>
            <a:chExt cx="6210300" cy="5057140"/>
          </a:xfrm>
        </p:grpSpPr>
        <p:sp>
          <p:nvSpPr>
            <p:cNvPr id="4" name="object 4"/>
            <p:cNvSpPr/>
            <p:nvPr/>
          </p:nvSpPr>
          <p:spPr>
            <a:xfrm>
              <a:off x="1459991" y="1431036"/>
              <a:ext cx="6210300" cy="50566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23999" y="1495044"/>
              <a:ext cx="6027420" cy="48737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04949" y="1475994"/>
              <a:ext cx="6065520" cy="4912360"/>
            </a:xfrm>
            <a:custGeom>
              <a:avLst/>
              <a:gdLst/>
              <a:ahLst/>
              <a:cxnLst/>
              <a:rect l="l" t="t" r="r" b="b"/>
              <a:pathLst>
                <a:path w="6065520" h="4912360">
                  <a:moveTo>
                    <a:pt x="0" y="4911852"/>
                  </a:moveTo>
                  <a:lnTo>
                    <a:pt x="6065520" y="4911852"/>
                  </a:lnTo>
                  <a:lnTo>
                    <a:pt x="6065520" y="0"/>
                  </a:lnTo>
                  <a:lnTo>
                    <a:pt x="0" y="0"/>
                  </a:lnTo>
                  <a:lnTo>
                    <a:pt x="0" y="491185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5361" y="412750"/>
            <a:ext cx="410845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9D2412"/>
                </a:solidFill>
              </a:rPr>
              <a:t>Neighbors of</a:t>
            </a:r>
            <a:r>
              <a:rPr sz="3300" spc="-70" dirty="0">
                <a:solidFill>
                  <a:srgbClr val="9D2412"/>
                </a:solidFill>
              </a:rPr>
              <a:t> </a:t>
            </a:r>
            <a:r>
              <a:rPr sz="3300" dirty="0">
                <a:solidFill>
                  <a:srgbClr val="9D2412"/>
                </a:solidFill>
              </a:rPr>
              <a:t>Pakistan</a:t>
            </a:r>
            <a:endParaRPr sz="3300"/>
          </a:p>
        </p:txBody>
      </p:sp>
      <p:grpSp>
        <p:nvGrpSpPr>
          <p:cNvPr id="3" name="object 3"/>
          <p:cNvGrpSpPr/>
          <p:nvPr/>
        </p:nvGrpSpPr>
        <p:grpSpPr>
          <a:xfrm>
            <a:off x="4494276" y="1536191"/>
            <a:ext cx="4540250" cy="4863465"/>
            <a:chOff x="4494276" y="1536191"/>
            <a:chExt cx="4540250" cy="4863465"/>
          </a:xfrm>
        </p:grpSpPr>
        <p:sp>
          <p:nvSpPr>
            <p:cNvPr id="4" name="object 4"/>
            <p:cNvSpPr/>
            <p:nvPr/>
          </p:nvSpPr>
          <p:spPr>
            <a:xfrm>
              <a:off x="4494276" y="1536191"/>
              <a:ext cx="4539996" cy="48630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58284" y="1600199"/>
              <a:ext cx="4357116" cy="46802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39234" y="1581149"/>
              <a:ext cx="4395470" cy="4718685"/>
            </a:xfrm>
            <a:custGeom>
              <a:avLst/>
              <a:gdLst/>
              <a:ahLst/>
              <a:cxnLst/>
              <a:rect l="l" t="t" r="r" b="b"/>
              <a:pathLst>
                <a:path w="4395470" h="4718685">
                  <a:moveTo>
                    <a:pt x="0" y="4718304"/>
                  </a:moveTo>
                  <a:lnTo>
                    <a:pt x="4395216" y="4718304"/>
                  </a:lnTo>
                  <a:lnTo>
                    <a:pt x="4395216" y="0"/>
                  </a:lnTo>
                  <a:lnTo>
                    <a:pt x="0" y="0"/>
                  </a:lnTo>
                  <a:lnTo>
                    <a:pt x="0" y="4718304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12140" y="1592961"/>
            <a:ext cx="3346450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Coordinates:</a:t>
            </a:r>
            <a:endParaRPr sz="22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Latitude:</a:t>
            </a:r>
            <a:endParaRPr sz="2200">
              <a:latin typeface="Times New Roman"/>
              <a:cs typeface="Times New Roman"/>
            </a:endParaRPr>
          </a:p>
          <a:p>
            <a:pPr marL="927100">
              <a:lnSpc>
                <a:spcPts val="2635"/>
              </a:lnSpc>
              <a:spcBef>
                <a:spcPts val="10"/>
              </a:spcBef>
            </a:pPr>
            <a:r>
              <a:rPr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24</a:t>
            </a:r>
            <a:r>
              <a:rPr sz="2200" b="1" spc="-5" dirty="0">
                <a:solidFill>
                  <a:srgbClr val="001F5F"/>
                </a:solidFill>
                <a:latin typeface="Verdana"/>
                <a:cs typeface="Verdana"/>
              </a:rPr>
              <a:t>° </a:t>
            </a:r>
            <a:r>
              <a:rPr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N - </a:t>
            </a:r>
            <a:r>
              <a:rPr sz="2200" b="1" dirty="0">
                <a:solidFill>
                  <a:srgbClr val="001F5F"/>
                </a:solidFill>
                <a:latin typeface="Times New Roman"/>
                <a:cs typeface="Times New Roman"/>
              </a:rPr>
              <a:t>37</a:t>
            </a:r>
            <a:r>
              <a:rPr sz="2200" b="1" spc="-2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Verdana"/>
                <a:cs typeface="Verdana"/>
              </a:rPr>
              <a:t>°</a:t>
            </a:r>
            <a:r>
              <a:rPr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endParaRPr sz="2200">
              <a:latin typeface="Times New Roman"/>
              <a:cs typeface="Times New Roman"/>
            </a:endParaRPr>
          </a:p>
          <a:p>
            <a:pPr marL="927100">
              <a:lnSpc>
                <a:spcPts val="2635"/>
              </a:lnSpc>
            </a:pP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Longitude:</a:t>
            </a:r>
            <a:endParaRPr sz="2200">
              <a:latin typeface="Times New Roman"/>
              <a:cs typeface="Times New Roman"/>
            </a:endParaRPr>
          </a:p>
          <a:p>
            <a:pPr marL="927100">
              <a:lnSpc>
                <a:spcPts val="2635"/>
              </a:lnSpc>
              <a:spcBef>
                <a:spcPts val="15"/>
              </a:spcBef>
              <a:tabLst>
                <a:tab pos="1765300" algn="l"/>
                <a:tab pos="1998980" algn="l"/>
              </a:tabLst>
            </a:pPr>
            <a:r>
              <a:rPr sz="2200" b="1" dirty="0">
                <a:solidFill>
                  <a:srgbClr val="001F5F"/>
                </a:solidFill>
                <a:latin typeface="Times New Roman"/>
                <a:cs typeface="Times New Roman"/>
              </a:rPr>
              <a:t>61</a:t>
            </a:r>
            <a:r>
              <a:rPr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1F5F"/>
                </a:solidFill>
                <a:latin typeface="Verdana"/>
                <a:cs typeface="Verdana"/>
              </a:rPr>
              <a:t>°</a:t>
            </a:r>
            <a:r>
              <a:rPr sz="2200" b="1" dirty="0">
                <a:solidFill>
                  <a:srgbClr val="001F5F"/>
                </a:solidFill>
                <a:latin typeface="Times New Roman"/>
                <a:cs typeface="Times New Roman"/>
              </a:rPr>
              <a:t>E	</a:t>
            </a:r>
            <a:r>
              <a:rPr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-	75.5 </a:t>
            </a:r>
            <a:r>
              <a:rPr sz="2200" b="1" spc="-5" dirty="0">
                <a:solidFill>
                  <a:srgbClr val="001F5F"/>
                </a:solidFill>
                <a:latin typeface="Verdana"/>
                <a:cs typeface="Verdana"/>
              </a:rPr>
              <a:t>°</a:t>
            </a:r>
            <a:r>
              <a:rPr sz="2200" b="1" spc="-229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635"/>
              </a:lnSpc>
            </a:pPr>
            <a:r>
              <a:rPr sz="220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Total</a:t>
            </a:r>
            <a:r>
              <a:rPr sz="2200" b="1" u="heavy" spc="-1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Area:</a:t>
            </a:r>
            <a:endParaRPr sz="22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200" b="1" dirty="0">
                <a:solidFill>
                  <a:srgbClr val="001F5F"/>
                </a:solidFill>
                <a:latin typeface="Times New Roman"/>
                <a:cs typeface="Times New Roman"/>
              </a:rPr>
              <a:t>796,096 </a:t>
            </a:r>
            <a:r>
              <a:rPr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sq</a:t>
            </a:r>
            <a:r>
              <a:rPr sz="22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km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Altitude:</a:t>
            </a:r>
            <a:endParaRPr sz="2200">
              <a:latin typeface="Times New Roman"/>
              <a:cs typeface="Times New Roman"/>
            </a:endParaRPr>
          </a:p>
          <a:p>
            <a:pPr marL="927100" marR="710565">
              <a:lnSpc>
                <a:spcPct val="100000"/>
              </a:lnSpc>
            </a:pP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Highest</a:t>
            </a:r>
            <a:r>
              <a:rPr sz="22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point:  </a:t>
            </a:r>
            <a:r>
              <a:rPr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K-2 </a:t>
            </a:r>
            <a:r>
              <a:rPr sz="22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(8611m)</a:t>
            </a:r>
            <a:endParaRPr sz="22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Deepest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point:</a:t>
            </a:r>
            <a:endParaRPr sz="2200">
              <a:latin typeface="Times New Roman"/>
              <a:cs typeface="Times New Roman"/>
            </a:endParaRPr>
          </a:p>
          <a:p>
            <a:pPr marL="927100" marR="5080">
              <a:lnSpc>
                <a:spcPct val="100000"/>
              </a:lnSpc>
            </a:pPr>
            <a:r>
              <a:rPr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Dasu patan</a:t>
            </a:r>
            <a:r>
              <a:rPr sz="2200"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(6500m)  </a:t>
            </a: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Lowest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point:</a:t>
            </a:r>
            <a:endParaRPr sz="22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Sea level 0</a:t>
            </a:r>
            <a:r>
              <a:rPr sz="22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(feet)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7636" y="412750"/>
            <a:ext cx="580263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9D2412"/>
                </a:solidFill>
              </a:rPr>
              <a:t>Immediate </a:t>
            </a:r>
            <a:r>
              <a:rPr sz="3300" spc="-5" dirty="0">
                <a:solidFill>
                  <a:srgbClr val="9D2412"/>
                </a:solidFill>
              </a:rPr>
              <a:t>Neighbor</a:t>
            </a:r>
            <a:r>
              <a:rPr sz="3300" spc="-55" dirty="0">
                <a:solidFill>
                  <a:srgbClr val="9D2412"/>
                </a:solidFill>
              </a:rPr>
              <a:t> </a:t>
            </a:r>
            <a:r>
              <a:rPr sz="3300" spc="-5" dirty="0">
                <a:solidFill>
                  <a:srgbClr val="9D2412"/>
                </a:solidFill>
              </a:rPr>
              <a:t>Countries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304800" y="3200399"/>
            <a:ext cx="8504555" cy="426720"/>
          </a:xfrm>
          <a:custGeom>
            <a:avLst/>
            <a:gdLst/>
            <a:ahLst/>
            <a:cxnLst/>
            <a:rect l="l" t="t" r="r" b="b"/>
            <a:pathLst>
              <a:path w="8504555" h="426720">
                <a:moveTo>
                  <a:pt x="8504301" y="0"/>
                </a:moveTo>
                <a:lnTo>
                  <a:pt x="5669534" y="0"/>
                </a:lnTo>
                <a:lnTo>
                  <a:pt x="2834767" y="0"/>
                </a:lnTo>
                <a:lnTo>
                  <a:pt x="0" y="0"/>
                </a:lnTo>
                <a:lnTo>
                  <a:pt x="0" y="426720"/>
                </a:lnTo>
                <a:lnTo>
                  <a:pt x="2834767" y="426720"/>
                </a:lnTo>
                <a:lnTo>
                  <a:pt x="5669534" y="426720"/>
                </a:lnTo>
                <a:lnTo>
                  <a:pt x="8504301" y="426720"/>
                </a:lnTo>
                <a:lnTo>
                  <a:pt x="8504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4053852"/>
            <a:ext cx="8504555" cy="426720"/>
          </a:xfrm>
          <a:custGeom>
            <a:avLst/>
            <a:gdLst/>
            <a:ahLst/>
            <a:cxnLst/>
            <a:rect l="l" t="t" r="r" b="b"/>
            <a:pathLst>
              <a:path w="8504555" h="426720">
                <a:moveTo>
                  <a:pt x="8504301" y="0"/>
                </a:moveTo>
                <a:lnTo>
                  <a:pt x="5669534" y="0"/>
                </a:lnTo>
                <a:lnTo>
                  <a:pt x="2834767" y="0"/>
                </a:lnTo>
                <a:lnTo>
                  <a:pt x="0" y="0"/>
                </a:lnTo>
                <a:lnTo>
                  <a:pt x="0" y="426707"/>
                </a:lnTo>
                <a:lnTo>
                  <a:pt x="2834767" y="426707"/>
                </a:lnTo>
                <a:lnTo>
                  <a:pt x="5669534" y="426707"/>
                </a:lnTo>
                <a:lnTo>
                  <a:pt x="8504301" y="426707"/>
                </a:lnTo>
                <a:lnTo>
                  <a:pt x="8504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298450" y="2127250"/>
            <a:ext cx="8517255" cy="2786380"/>
            <a:chOff x="298450" y="2127250"/>
            <a:chExt cx="8517255" cy="2786380"/>
          </a:xfrm>
        </p:grpSpPr>
        <p:sp>
          <p:nvSpPr>
            <p:cNvPr id="6" name="object 6"/>
            <p:cNvSpPr/>
            <p:nvPr/>
          </p:nvSpPr>
          <p:spPr>
            <a:xfrm>
              <a:off x="304800" y="2133599"/>
              <a:ext cx="8504555" cy="640080"/>
            </a:xfrm>
            <a:custGeom>
              <a:avLst/>
              <a:gdLst/>
              <a:ahLst/>
              <a:cxnLst/>
              <a:rect l="l" t="t" r="r" b="b"/>
              <a:pathLst>
                <a:path w="8504555" h="640080">
                  <a:moveTo>
                    <a:pt x="8504301" y="0"/>
                  </a:moveTo>
                  <a:lnTo>
                    <a:pt x="5669534" y="0"/>
                  </a:lnTo>
                  <a:lnTo>
                    <a:pt x="2834767" y="0"/>
                  </a:lnTo>
                  <a:lnTo>
                    <a:pt x="0" y="0"/>
                  </a:lnTo>
                  <a:lnTo>
                    <a:pt x="0" y="640080"/>
                  </a:lnTo>
                  <a:lnTo>
                    <a:pt x="2834767" y="640080"/>
                  </a:lnTo>
                  <a:lnTo>
                    <a:pt x="5669534" y="640080"/>
                  </a:lnTo>
                  <a:lnTo>
                    <a:pt x="8504301" y="640080"/>
                  </a:lnTo>
                  <a:lnTo>
                    <a:pt x="8504301" y="0"/>
                  </a:lnTo>
                  <a:close/>
                </a:path>
              </a:pathLst>
            </a:custGeom>
            <a:solidFill>
              <a:srgbClr val="F5C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800" y="2773679"/>
              <a:ext cx="8504555" cy="2133600"/>
            </a:xfrm>
            <a:custGeom>
              <a:avLst/>
              <a:gdLst/>
              <a:ahLst/>
              <a:cxnLst/>
              <a:rect l="l" t="t" r="r" b="b"/>
              <a:pathLst>
                <a:path w="8504555" h="2133600">
                  <a:moveTo>
                    <a:pt x="8504301" y="1706880"/>
                  </a:moveTo>
                  <a:lnTo>
                    <a:pt x="5669534" y="1706880"/>
                  </a:lnTo>
                  <a:lnTo>
                    <a:pt x="2834767" y="1706880"/>
                  </a:lnTo>
                  <a:lnTo>
                    <a:pt x="0" y="1706880"/>
                  </a:lnTo>
                  <a:lnTo>
                    <a:pt x="0" y="2133600"/>
                  </a:lnTo>
                  <a:lnTo>
                    <a:pt x="2834767" y="2133600"/>
                  </a:lnTo>
                  <a:lnTo>
                    <a:pt x="5669534" y="2133600"/>
                  </a:lnTo>
                  <a:lnTo>
                    <a:pt x="8504301" y="2133600"/>
                  </a:lnTo>
                  <a:lnTo>
                    <a:pt x="8504301" y="1706880"/>
                  </a:lnTo>
                  <a:close/>
                </a:path>
                <a:path w="8504555" h="2133600">
                  <a:moveTo>
                    <a:pt x="8504301" y="853440"/>
                  </a:moveTo>
                  <a:lnTo>
                    <a:pt x="5669534" y="853440"/>
                  </a:lnTo>
                  <a:lnTo>
                    <a:pt x="2834767" y="853440"/>
                  </a:lnTo>
                  <a:lnTo>
                    <a:pt x="0" y="853440"/>
                  </a:lnTo>
                  <a:lnTo>
                    <a:pt x="0" y="1280160"/>
                  </a:lnTo>
                  <a:lnTo>
                    <a:pt x="2834767" y="1280160"/>
                  </a:lnTo>
                  <a:lnTo>
                    <a:pt x="5669534" y="1280160"/>
                  </a:lnTo>
                  <a:lnTo>
                    <a:pt x="8504301" y="1280160"/>
                  </a:lnTo>
                  <a:lnTo>
                    <a:pt x="8504301" y="853440"/>
                  </a:lnTo>
                  <a:close/>
                </a:path>
                <a:path w="8504555" h="2133600">
                  <a:moveTo>
                    <a:pt x="8504301" y="0"/>
                  </a:moveTo>
                  <a:lnTo>
                    <a:pt x="5669534" y="0"/>
                  </a:lnTo>
                  <a:lnTo>
                    <a:pt x="2834767" y="0"/>
                  </a:lnTo>
                  <a:lnTo>
                    <a:pt x="0" y="0"/>
                  </a:lnTo>
                  <a:lnTo>
                    <a:pt x="0" y="426720"/>
                  </a:lnTo>
                  <a:lnTo>
                    <a:pt x="2834767" y="426720"/>
                  </a:lnTo>
                  <a:lnTo>
                    <a:pt x="5669534" y="426720"/>
                  </a:lnTo>
                  <a:lnTo>
                    <a:pt x="8504301" y="426720"/>
                  </a:lnTo>
                  <a:lnTo>
                    <a:pt x="8504301" y="0"/>
                  </a:lnTo>
                  <a:close/>
                </a:path>
              </a:pathLst>
            </a:custGeom>
            <a:solidFill>
              <a:srgbClr val="FCF6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8450" y="2127250"/>
              <a:ext cx="8517255" cy="2786380"/>
            </a:xfrm>
            <a:custGeom>
              <a:avLst/>
              <a:gdLst/>
              <a:ahLst/>
              <a:cxnLst/>
              <a:rect l="l" t="t" r="r" b="b"/>
              <a:pathLst>
                <a:path w="8517255" h="2786379">
                  <a:moveTo>
                    <a:pt x="0" y="646429"/>
                  </a:moveTo>
                  <a:lnTo>
                    <a:pt x="8517001" y="646429"/>
                  </a:lnTo>
                </a:path>
                <a:path w="8517255" h="2786379">
                  <a:moveTo>
                    <a:pt x="0" y="1073150"/>
                  </a:moveTo>
                  <a:lnTo>
                    <a:pt x="8517001" y="1073150"/>
                  </a:lnTo>
                </a:path>
                <a:path w="8517255" h="2786379">
                  <a:moveTo>
                    <a:pt x="0" y="1499870"/>
                  </a:moveTo>
                  <a:lnTo>
                    <a:pt x="8517001" y="1499870"/>
                  </a:lnTo>
                </a:path>
                <a:path w="8517255" h="2786379">
                  <a:moveTo>
                    <a:pt x="0" y="1926589"/>
                  </a:moveTo>
                  <a:lnTo>
                    <a:pt x="8517001" y="1926589"/>
                  </a:lnTo>
                </a:path>
                <a:path w="8517255" h="2786379">
                  <a:moveTo>
                    <a:pt x="0" y="2353310"/>
                  </a:moveTo>
                  <a:lnTo>
                    <a:pt x="8517001" y="2353310"/>
                  </a:lnTo>
                </a:path>
                <a:path w="8517255" h="2786379">
                  <a:moveTo>
                    <a:pt x="6350" y="0"/>
                  </a:moveTo>
                  <a:lnTo>
                    <a:pt x="6350" y="2786380"/>
                  </a:lnTo>
                </a:path>
                <a:path w="8517255" h="2786379">
                  <a:moveTo>
                    <a:pt x="8510651" y="0"/>
                  </a:moveTo>
                  <a:lnTo>
                    <a:pt x="8510651" y="2786380"/>
                  </a:lnTo>
                </a:path>
                <a:path w="8517255" h="2786379">
                  <a:moveTo>
                    <a:pt x="0" y="6350"/>
                  </a:moveTo>
                  <a:lnTo>
                    <a:pt x="8517001" y="6350"/>
                  </a:lnTo>
                </a:path>
                <a:path w="8517255" h="2786379">
                  <a:moveTo>
                    <a:pt x="0" y="2780030"/>
                  </a:moveTo>
                  <a:lnTo>
                    <a:pt x="8517001" y="2780030"/>
                  </a:lnTo>
                </a:path>
              </a:pathLst>
            </a:custGeom>
            <a:ln w="12700">
              <a:solidFill>
                <a:srgbClr val="F5CD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29385" y="2159634"/>
            <a:ext cx="1184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800" b="1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800" b="1" spc="-1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Georgia"/>
                <a:cs typeface="Georgia"/>
              </a:rPr>
              <a:t>tri</a:t>
            </a:r>
            <a:r>
              <a:rPr sz="1800" b="1" dirty="0">
                <a:solidFill>
                  <a:srgbClr val="FFFFFF"/>
                </a:solidFill>
                <a:latin typeface="Georgia"/>
                <a:cs typeface="Georgia"/>
              </a:rPr>
              <a:t>es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86021" y="2159634"/>
            <a:ext cx="1143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Georgia"/>
                <a:cs typeface="Georgia"/>
              </a:rPr>
              <a:t>Direc</a:t>
            </a:r>
            <a:r>
              <a:rPr sz="1800" b="1" spc="5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1800" b="1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800" b="1" spc="-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800" b="1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85305" y="2159634"/>
            <a:ext cx="2014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5325" marR="5080" indent="-68326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Georgia"/>
                <a:cs typeface="Georgia"/>
              </a:rPr>
              <a:t>Length </a:t>
            </a:r>
            <a:r>
              <a:rPr sz="1800" b="1" dirty="0">
                <a:solidFill>
                  <a:srgbClr val="FFFFFF"/>
                </a:solidFill>
                <a:latin typeface="Georgia"/>
                <a:cs typeface="Georgia"/>
              </a:rPr>
              <a:t>of</a:t>
            </a:r>
            <a:r>
              <a:rPr sz="1800" b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Georgia"/>
                <a:cs typeface="Georgia"/>
              </a:rPr>
              <a:t>border  </a:t>
            </a:r>
            <a:r>
              <a:rPr sz="1800" b="1" dirty="0">
                <a:solidFill>
                  <a:srgbClr val="FFFFFF"/>
                </a:solidFill>
                <a:latin typeface="Georgia"/>
                <a:cs typeface="Georgia"/>
              </a:rPr>
              <a:t>(Km)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6299" y="2798191"/>
            <a:ext cx="6921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China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9194" y="2798191"/>
            <a:ext cx="6769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North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70166" y="2798191"/>
            <a:ext cx="4464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Times New Roman"/>
                <a:cs typeface="Times New Roman"/>
              </a:rPr>
              <a:t>592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22019" y="3224606"/>
            <a:ext cx="6000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In</a:t>
            </a:r>
            <a:r>
              <a:rPr sz="2200" dirty="0">
                <a:latin typeface="Times New Roman"/>
                <a:cs typeface="Times New Roman"/>
              </a:rPr>
              <a:t>d</a:t>
            </a:r>
            <a:r>
              <a:rPr sz="2200" spc="-5" dirty="0">
                <a:latin typeface="Times New Roman"/>
                <a:cs typeface="Times New Roman"/>
              </a:rPr>
              <a:t>ia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04538" y="3224606"/>
            <a:ext cx="5067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East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00061" y="3224606"/>
            <a:ext cx="5867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1600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24229" y="3651884"/>
            <a:ext cx="13970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Arabian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Sea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17670" y="3651884"/>
            <a:ext cx="6781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S</a:t>
            </a:r>
            <a:r>
              <a:rPr sz="2200" dirty="0">
                <a:latin typeface="Times New Roman"/>
                <a:cs typeface="Times New Roman"/>
              </a:rPr>
              <a:t>o</a:t>
            </a:r>
            <a:r>
              <a:rPr sz="2200" spc="-5" dirty="0">
                <a:latin typeface="Times New Roman"/>
                <a:cs typeface="Times New Roman"/>
              </a:rPr>
              <a:t>uth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00061" y="3651884"/>
            <a:ext cx="5867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Times New Roman"/>
                <a:cs typeface="Times New Roman"/>
              </a:rPr>
              <a:t>1000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84502" y="4078604"/>
            <a:ext cx="4749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Iran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11346" y="4078604"/>
            <a:ext cx="12934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South</a:t>
            </a:r>
            <a:r>
              <a:rPr sz="2200" spc="-105" dirty="0">
                <a:latin typeface="Times New Roman"/>
                <a:cs typeface="Times New Roman"/>
              </a:rPr>
              <a:t> </a:t>
            </a:r>
            <a:r>
              <a:rPr sz="2200" spc="-50" dirty="0">
                <a:latin typeface="Times New Roman"/>
                <a:cs typeface="Times New Roman"/>
              </a:rPr>
              <a:t>West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70166" y="4078604"/>
            <a:ext cx="4464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Times New Roman"/>
                <a:cs typeface="Times New Roman"/>
              </a:rPr>
              <a:t>850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27277" y="4505020"/>
            <a:ext cx="13906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Afghanistan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69485" y="4505020"/>
            <a:ext cx="5759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90" dirty="0">
                <a:latin typeface="Times New Roman"/>
                <a:cs typeface="Times New Roman"/>
              </a:rPr>
              <a:t>W</a:t>
            </a:r>
            <a:r>
              <a:rPr sz="2200" spc="-5" dirty="0">
                <a:latin typeface="Times New Roman"/>
                <a:cs typeface="Times New Roman"/>
              </a:rPr>
              <a:t>e</a:t>
            </a:r>
            <a:r>
              <a:rPr sz="2200" spc="-15" dirty="0">
                <a:latin typeface="Times New Roman"/>
                <a:cs typeface="Times New Roman"/>
              </a:rPr>
              <a:t>s</a:t>
            </a:r>
            <a:r>
              <a:rPr sz="2200" spc="-5" dirty="0">
                <a:latin typeface="Times New Roman"/>
                <a:cs typeface="Times New Roman"/>
              </a:rPr>
              <a:t>t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100061" y="4505020"/>
            <a:ext cx="5867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2250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6089" y="412750"/>
            <a:ext cx="466788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9D2412"/>
                </a:solidFill>
              </a:rPr>
              <a:t>Physical Map </a:t>
            </a:r>
            <a:r>
              <a:rPr sz="3300" spc="-5" dirty="0">
                <a:solidFill>
                  <a:srgbClr val="9D2412"/>
                </a:solidFill>
              </a:rPr>
              <a:t>of</a:t>
            </a:r>
            <a:r>
              <a:rPr sz="3300" spc="-70" dirty="0">
                <a:solidFill>
                  <a:srgbClr val="9D2412"/>
                </a:solidFill>
              </a:rPr>
              <a:t> </a:t>
            </a:r>
            <a:r>
              <a:rPr sz="3300" dirty="0">
                <a:solidFill>
                  <a:srgbClr val="9D2412"/>
                </a:solidFill>
              </a:rPr>
              <a:t>Pakistan</a:t>
            </a:r>
            <a:endParaRPr sz="3300"/>
          </a:p>
        </p:txBody>
      </p:sp>
      <p:grpSp>
        <p:nvGrpSpPr>
          <p:cNvPr id="3" name="object 3"/>
          <p:cNvGrpSpPr/>
          <p:nvPr/>
        </p:nvGrpSpPr>
        <p:grpSpPr>
          <a:xfrm>
            <a:off x="1307591" y="1459991"/>
            <a:ext cx="6583680" cy="5017135"/>
            <a:chOff x="1307591" y="1459991"/>
            <a:chExt cx="6583680" cy="5017135"/>
          </a:xfrm>
        </p:grpSpPr>
        <p:sp>
          <p:nvSpPr>
            <p:cNvPr id="4" name="object 4"/>
            <p:cNvSpPr/>
            <p:nvPr/>
          </p:nvSpPr>
          <p:spPr>
            <a:xfrm>
              <a:off x="1307591" y="1459991"/>
              <a:ext cx="6583680" cy="50170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71599" y="1523999"/>
              <a:ext cx="6400800" cy="48341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52549" y="1504949"/>
              <a:ext cx="6438900" cy="4872355"/>
            </a:xfrm>
            <a:custGeom>
              <a:avLst/>
              <a:gdLst/>
              <a:ahLst/>
              <a:cxnLst/>
              <a:rect l="l" t="t" r="r" b="b"/>
              <a:pathLst>
                <a:path w="6438900" h="4872355">
                  <a:moveTo>
                    <a:pt x="0" y="4872228"/>
                  </a:moveTo>
                  <a:lnTo>
                    <a:pt x="6438900" y="4872228"/>
                  </a:lnTo>
                  <a:lnTo>
                    <a:pt x="6438900" y="0"/>
                  </a:lnTo>
                  <a:lnTo>
                    <a:pt x="0" y="0"/>
                  </a:lnTo>
                  <a:lnTo>
                    <a:pt x="0" y="487222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5569" y="412750"/>
            <a:ext cx="536638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9D2412"/>
                </a:solidFill>
              </a:rPr>
              <a:t>Physical Division </a:t>
            </a:r>
            <a:r>
              <a:rPr sz="3300" spc="-5" dirty="0">
                <a:solidFill>
                  <a:srgbClr val="9D2412"/>
                </a:solidFill>
              </a:rPr>
              <a:t>of</a:t>
            </a:r>
            <a:r>
              <a:rPr sz="3300" spc="-100" dirty="0">
                <a:solidFill>
                  <a:srgbClr val="9D2412"/>
                </a:solidFill>
              </a:rPr>
              <a:t> </a:t>
            </a:r>
            <a:r>
              <a:rPr sz="3300" spc="-5" dirty="0">
                <a:solidFill>
                  <a:srgbClr val="9D2412"/>
                </a:solidFill>
              </a:rPr>
              <a:t>Pakistan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549349"/>
            <a:ext cx="7608570" cy="282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85185"/>
              <a:buFont typeface="Wingdings 2"/>
              <a:buChar char=""/>
              <a:tabLst>
                <a:tab pos="287020" algn="l"/>
              </a:tabLst>
            </a:pPr>
            <a:r>
              <a:rPr sz="2700" spc="-5" dirty="0">
                <a:latin typeface="Georgia"/>
                <a:cs typeface="Georgia"/>
              </a:rPr>
              <a:t>Generally </a:t>
            </a:r>
            <a:r>
              <a:rPr sz="2700" dirty="0">
                <a:latin typeface="Georgia"/>
                <a:cs typeface="Georgia"/>
              </a:rPr>
              <a:t>We </a:t>
            </a:r>
            <a:r>
              <a:rPr sz="2700" spc="-5" dirty="0">
                <a:latin typeface="Georgia"/>
                <a:cs typeface="Georgia"/>
              </a:rPr>
              <a:t>can classify the Pakistan </a:t>
            </a:r>
            <a:r>
              <a:rPr sz="2700" dirty="0">
                <a:latin typeface="Georgia"/>
                <a:cs typeface="Georgia"/>
              </a:rPr>
              <a:t>into </a:t>
            </a:r>
            <a:r>
              <a:rPr sz="2700" spc="-5" dirty="0">
                <a:latin typeface="Georgia"/>
                <a:cs typeface="Georgia"/>
              </a:rPr>
              <a:t>Four  Major Physical </a:t>
            </a:r>
            <a:r>
              <a:rPr sz="2700" dirty="0">
                <a:latin typeface="Georgia"/>
                <a:cs typeface="Georgia"/>
              </a:rPr>
              <a:t>provinces </a:t>
            </a:r>
            <a:r>
              <a:rPr sz="2700" spc="-5" dirty="0">
                <a:latin typeface="Georgia"/>
                <a:cs typeface="Georgia"/>
              </a:rPr>
              <a:t>which</a:t>
            </a:r>
            <a:r>
              <a:rPr sz="2700" spc="-7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are:</a:t>
            </a:r>
            <a:endParaRPr sz="2700">
              <a:latin typeface="Georgia"/>
              <a:cs typeface="Georgia"/>
            </a:endParaRPr>
          </a:p>
          <a:p>
            <a:pPr marL="527685" indent="-515620">
              <a:lnSpc>
                <a:spcPct val="100000"/>
              </a:lnSpc>
              <a:spcBef>
                <a:spcPts val="650"/>
              </a:spcBef>
              <a:buClr>
                <a:srgbClr val="FD8537"/>
              </a:buClr>
              <a:buSzPct val="85185"/>
              <a:buAutoNum type="arabicPeriod"/>
              <a:tabLst>
                <a:tab pos="527685" algn="l"/>
                <a:tab pos="528320" algn="l"/>
              </a:tabLst>
            </a:pPr>
            <a:r>
              <a:rPr sz="2700" spc="-5" dirty="0">
                <a:solidFill>
                  <a:srgbClr val="001F5F"/>
                </a:solidFill>
                <a:latin typeface="Georgia"/>
                <a:cs typeface="Georgia"/>
              </a:rPr>
              <a:t>Mountains</a:t>
            </a:r>
            <a:endParaRPr sz="2700">
              <a:latin typeface="Georgia"/>
              <a:cs typeface="Georgia"/>
            </a:endParaRPr>
          </a:p>
          <a:p>
            <a:pPr marL="527685" indent="-515620">
              <a:lnSpc>
                <a:spcPct val="100000"/>
              </a:lnSpc>
              <a:spcBef>
                <a:spcPts val="650"/>
              </a:spcBef>
              <a:buClr>
                <a:srgbClr val="FD8537"/>
              </a:buClr>
              <a:buSzPct val="85185"/>
              <a:buAutoNum type="arabicPeriod"/>
              <a:tabLst>
                <a:tab pos="527685" algn="l"/>
                <a:tab pos="528320" algn="l"/>
              </a:tabLst>
            </a:pPr>
            <a:r>
              <a:rPr sz="2700" spc="-5" dirty="0">
                <a:solidFill>
                  <a:srgbClr val="001F5F"/>
                </a:solidFill>
                <a:latin typeface="Georgia"/>
                <a:cs typeface="Georgia"/>
              </a:rPr>
              <a:t>Plains</a:t>
            </a:r>
            <a:endParaRPr sz="2700">
              <a:latin typeface="Georgia"/>
              <a:cs typeface="Georgia"/>
            </a:endParaRPr>
          </a:p>
          <a:p>
            <a:pPr marL="527685" indent="-515620">
              <a:lnSpc>
                <a:spcPct val="100000"/>
              </a:lnSpc>
              <a:spcBef>
                <a:spcPts val="650"/>
              </a:spcBef>
              <a:buClr>
                <a:srgbClr val="FD8537"/>
              </a:buClr>
              <a:buSzPct val="85185"/>
              <a:buAutoNum type="arabicPeriod"/>
              <a:tabLst>
                <a:tab pos="527685" algn="l"/>
                <a:tab pos="528320" algn="l"/>
              </a:tabLst>
            </a:pPr>
            <a:r>
              <a:rPr sz="2700" spc="-5" dirty="0">
                <a:solidFill>
                  <a:srgbClr val="001F5F"/>
                </a:solidFill>
                <a:latin typeface="Georgia"/>
                <a:cs typeface="Georgia"/>
              </a:rPr>
              <a:t>Plateaus</a:t>
            </a:r>
            <a:endParaRPr sz="2700">
              <a:latin typeface="Georgia"/>
              <a:cs typeface="Georgia"/>
            </a:endParaRPr>
          </a:p>
          <a:p>
            <a:pPr marL="527685" indent="-515620">
              <a:lnSpc>
                <a:spcPct val="100000"/>
              </a:lnSpc>
              <a:spcBef>
                <a:spcPts val="650"/>
              </a:spcBef>
              <a:buClr>
                <a:srgbClr val="FD8537"/>
              </a:buClr>
              <a:buSzPct val="85185"/>
              <a:buAutoNum type="arabicPeriod"/>
              <a:tabLst>
                <a:tab pos="527685" algn="l"/>
                <a:tab pos="528320" algn="l"/>
              </a:tabLst>
            </a:pPr>
            <a:r>
              <a:rPr sz="2700" spc="-5" dirty="0">
                <a:solidFill>
                  <a:srgbClr val="001F5F"/>
                </a:solidFill>
                <a:latin typeface="Georgia"/>
                <a:cs typeface="Georgia"/>
              </a:rPr>
              <a:t>Deserts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1682" y="412750"/>
            <a:ext cx="20351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9D2412"/>
                </a:solidFill>
              </a:rPr>
              <a:t>Mountains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80491" y="1468577"/>
            <a:ext cx="5831840" cy="4540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There </a:t>
            </a:r>
            <a:r>
              <a:rPr sz="2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are </a:t>
            </a:r>
            <a:r>
              <a:rPr sz="2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three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distinct Mountain</a:t>
            </a:r>
            <a:r>
              <a:rPr sz="26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FF0000"/>
                </a:solidFill>
                <a:latin typeface="Times New Roman"/>
                <a:cs typeface="Times New Roman"/>
              </a:rPr>
              <a:t>ranges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SzPct val="84615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600" b="1" dirty="0">
                <a:solidFill>
                  <a:srgbClr val="001F5F"/>
                </a:solidFill>
                <a:latin typeface="Times New Roman"/>
                <a:cs typeface="Times New Roman"/>
              </a:rPr>
              <a:t>Northern</a:t>
            </a:r>
            <a:r>
              <a:rPr sz="2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1F5F"/>
                </a:solidFill>
                <a:latin typeface="Times New Roman"/>
                <a:cs typeface="Times New Roman"/>
              </a:rPr>
              <a:t>Mountains</a:t>
            </a:r>
            <a:endParaRPr sz="2600">
              <a:latin typeface="Times New Roman"/>
              <a:cs typeface="Times New Roman"/>
            </a:endParaRPr>
          </a:p>
          <a:p>
            <a:pPr marL="1167765" lvl="1" indent="-515620">
              <a:lnSpc>
                <a:spcPct val="100000"/>
              </a:lnSpc>
              <a:spcBef>
                <a:spcPts val="15"/>
              </a:spcBef>
              <a:buClr>
                <a:srgbClr val="7597D9"/>
              </a:buClr>
              <a:buSzPct val="68181"/>
              <a:buFont typeface="Courier New"/>
              <a:buChar char="o"/>
              <a:tabLst>
                <a:tab pos="1167765" algn="l"/>
                <a:tab pos="1168400" algn="l"/>
              </a:tabLst>
            </a:pP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Karakoram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Ranges</a:t>
            </a:r>
            <a:endParaRPr sz="2200">
              <a:latin typeface="Times New Roman"/>
              <a:cs typeface="Times New Roman"/>
            </a:endParaRPr>
          </a:p>
          <a:p>
            <a:pPr marL="1167765" lvl="1" indent="-515620">
              <a:lnSpc>
                <a:spcPct val="100000"/>
              </a:lnSpc>
              <a:buClr>
                <a:srgbClr val="7597D9"/>
              </a:buClr>
              <a:buSzPct val="68181"/>
              <a:buFont typeface="Courier New"/>
              <a:buChar char="o"/>
              <a:tabLst>
                <a:tab pos="1167765" algn="l"/>
                <a:tab pos="1168400" algn="l"/>
              </a:tabLst>
            </a:pP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Himalaya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Ranges</a:t>
            </a:r>
            <a:endParaRPr sz="2200">
              <a:latin typeface="Times New Roman"/>
              <a:cs typeface="Times New Roman"/>
            </a:endParaRPr>
          </a:p>
          <a:p>
            <a:pPr marL="1442085" lvl="2" indent="-515620">
              <a:lnSpc>
                <a:spcPct val="100000"/>
              </a:lnSpc>
              <a:spcBef>
                <a:spcPts val="5"/>
              </a:spcBef>
              <a:buClr>
                <a:srgbClr val="B32C16"/>
              </a:buClr>
              <a:buSzPct val="75000"/>
              <a:buFont typeface="Courier New"/>
              <a:buChar char="o"/>
              <a:tabLst>
                <a:tab pos="1442085" algn="l"/>
                <a:tab pos="1442720" algn="l"/>
              </a:tabLst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Greater</a:t>
            </a:r>
            <a:r>
              <a:rPr sz="2000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Himalayas</a:t>
            </a:r>
            <a:endParaRPr sz="2000">
              <a:latin typeface="Times New Roman"/>
              <a:cs typeface="Times New Roman"/>
            </a:endParaRPr>
          </a:p>
          <a:p>
            <a:pPr marL="1442085" lvl="2" indent="-515620">
              <a:lnSpc>
                <a:spcPct val="100000"/>
              </a:lnSpc>
              <a:buClr>
                <a:srgbClr val="B32C16"/>
              </a:buClr>
              <a:buSzPct val="75000"/>
              <a:buFont typeface="Courier New"/>
              <a:buChar char="o"/>
              <a:tabLst>
                <a:tab pos="1442085" algn="l"/>
                <a:tab pos="1442720" algn="l"/>
              </a:tabLst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Lesser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Himalayas</a:t>
            </a:r>
            <a:endParaRPr sz="2000">
              <a:latin typeface="Times New Roman"/>
              <a:cs typeface="Times New Roman"/>
            </a:endParaRPr>
          </a:p>
          <a:p>
            <a:pPr marL="1442085" lvl="2" indent="-515620">
              <a:lnSpc>
                <a:spcPts val="2390"/>
              </a:lnSpc>
              <a:spcBef>
                <a:spcPts val="5"/>
              </a:spcBef>
              <a:buClr>
                <a:srgbClr val="B32C16"/>
              </a:buClr>
              <a:buSzPct val="75000"/>
              <a:buFont typeface="Courier New"/>
              <a:buChar char="o"/>
              <a:tabLst>
                <a:tab pos="1442085" algn="l"/>
                <a:tab pos="1442720" algn="l"/>
              </a:tabLst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Siwaliks</a:t>
            </a:r>
            <a:endParaRPr sz="2000">
              <a:latin typeface="Times New Roman"/>
              <a:cs typeface="Times New Roman"/>
            </a:endParaRPr>
          </a:p>
          <a:p>
            <a:pPr marL="287020" indent="-274320">
              <a:lnSpc>
                <a:spcPts val="3110"/>
              </a:lnSpc>
              <a:buClr>
                <a:srgbClr val="FD8537"/>
              </a:buClr>
              <a:buSzPct val="84615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600" b="1" dirty="0">
                <a:solidFill>
                  <a:srgbClr val="001F5F"/>
                </a:solidFill>
                <a:latin typeface="Times New Roman"/>
                <a:cs typeface="Times New Roman"/>
              </a:rPr>
              <a:t>North </a:t>
            </a:r>
            <a:r>
              <a:rPr sz="2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Western</a:t>
            </a:r>
            <a:r>
              <a:rPr sz="2600" b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1F5F"/>
                </a:solidFill>
                <a:latin typeface="Times New Roman"/>
                <a:cs typeface="Times New Roman"/>
              </a:rPr>
              <a:t>Mountains</a:t>
            </a:r>
            <a:endParaRPr sz="2600">
              <a:latin typeface="Times New Roman"/>
              <a:cs typeface="Times New Roman"/>
            </a:endParaRPr>
          </a:p>
          <a:p>
            <a:pPr marL="1167765" lvl="1" indent="-515620">
              <a:lnSpc>
                <a:spcPts val="2630"/>
              </a:lnSpc>
              <a:spcBef>
                <a:spcPts val="15"/>
              </a:spcBef>
              <a:buClr>
                <a:srgbClr val="7597D9"/>
              </a:buClr>
              <a:buSzPct val="68181"/>
              <a:buFont typeface="Courier New"/>
              <a:buChar char="o"/>
              <a:tabLst>
                <a:tab pos="1167765" algn="l"/>
                <a:tab pos="1168400" algn="l"/>
              </a:tabLst>
            </a:pP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Hindukush</a:t>
            </a:r>
            <a:endParaRPr sz="2200">
              <a:latin typeface="Times New Roman"/>
              <a:cs typeface="Times New Roman"/>
            </a:endParaRPr>
          </a:p>
          <a:p>
            <a:pPr marL="123189" indent="-111125">
              <a:lnSpc>
                <a:spcPts val="3110"/>
              </a:lnSpc>
              <a:buClr>
                <a:srgbClr val="0AD0D9"/>
              </a:buClr>
              <a:buSzPct val="90384"/>
              <a:buFont typeface="Arial"/>
              <a:buChar char="•"/>
              <a:tabLst>
                <a:tab pos="123825" algn="l"/>
              </a:tabLst>
            </a:pPr>
            <a:r>
              <a:rPr sz="26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Western </a:t>
            </a:r>
            <a:r>
              <a:rPr sz="2600" b="1" dirty="0">
                <a:solidFill>
                  <a:srgbClr val="001F5F"/>
                </a:solidFill>
                <a:latin typeface="Times New Roman"/>
                <a:cs typeface="Times New Roman"/>
              </a:rPr>
              <a:t>Mountains</a:t>
            </a:r>
            <a:endParaRPr sz="2600">
              <a:latin typeface="Times New Roman"/>
              <a:cs typeface="Times New Roman"/>
            </a:endParaRPr>
          </a:p>
          <a:p>
            <a:pPr marL="1167765" lvl="1" indent="-515620">
              <a:lnSpc>
                <a:spcPct val="100000"/>
              </a:lnSpc>
              <a:spcBef>
                <a:spcPts val="20"/>
              </a:spcBef>
              <a:buClr>
                <a:srgbClr val="7597D9"/>
              </a:buClr>
              <a:buSzPct val="68181"/>
              <a:buFont typeface="Courier New"/>
              <a:buChar char="o"/>
              <a:tabLst>
                <a:tab pos="1167765" algn="l"/>
                <a:tab pos="1168400" algn="l"/>
              </a:tabLst>
            </a:pP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Safed Koh</a:t>
            </a:r>
            <a:r>
              <a:rPr sz="22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Ranges</a:t>
            </a:r>
            <a:endParaRPr sz="2200">
              <a:latin typeface="Times New Roman"/>
              <a:cs typeface="Times New Roman"/>
            </a:endParaRPr>
          </a:p>
          <a:p>
            <a:pPr marL="1167765" lvl="1" indent="-515620">
              <a:lnSpc>
                <a:spcPct val="100000"/>
              </a:lnSpc>
              <a:buClr>
                <a:srgbClr val="7597D9"/>
              </a:buClr>
              <a:buSzPct val="68181"/>
              <a:buFont typeface="Courier New"/>
              <a:buChar char="o"/>
              <a:tabLst>
                <a:tab pos="1167765" algn="l"/>
                <a:tab pos="1168400" algn="l"/>
              </a:tabLst>
            </a:pPr>
            <a:r>
              <a:rPr sz="2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Waziristan</a:t>
            </a:r>
            <a:r>
              <a:rPr sz="22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Hills</a:t>
            </a:r>
            <a:endParaRPr sz="2200">
              <a:latin typeface="Times New Roman"/>
              <a:cs typeface="Times New Roman"/>
            </a:endParaRPr>
          </a:p>
          <a:p>
            <a:pPr marL="1167765" lvl="1" indent="-515620">
              <a:lnSpc>
                <a:spcPct val="100000"/>
              </a:lnSpc>
              <a:buClr>
                <a:srgbClr val="7597D9"/>
              </a:buClr>
              <a:buSzPct val="68181"/>
              <a:buFont typeface="Courier New"/>
              <a:buChar char="o"/>
              <a:tabLst>
                <a:tab pos="1167765" algn="l"/>
                <a:tab pos="1168400" algn="l"/>
              </a:tabLst>
            </a:pP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Suleman and Kirthar</a:t>
            </a:r>
            <a:r>
              <a:rPr sz="22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Range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29328" y="2374392"/>
            <a:ext cx="4372610" cy="2849880"/>
            <a:chOff x="4529328" y="2374392"/>
            <a:chExt cx="4372610" cy="2849880"/>
          </a:xfrm>
        </p:grpSpPr>
        <p:sp>
          <p:nvSpPr>
            <p:cNvPr id="5" name="object 5"/>
            <p:cNvSpPr/>
            <p:nvPr/>
          </p:nvSpPr>
          <p:spPr>
            <a:xfrm>
              <a:off x="4529328" y="2374392"/>
              <a:ext cx="4372356" cy="2849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93336" y="2438400"/>
              <a:ext cx="4189475" cy="2667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4286" y="2419350"/>
              <a:ext cx="4227830" cy="2705100"/>
            </a:xfrm>
            <a:custGeom>
              <a:avLst/>
              <a:gdLst/>
              <a:ahLst/>
              <a:cxnLst/>
              <a:rect l="l" t="t" r="r" b="b"/>
              <a:pathLst>
                <a:path w="4227830" h="2705100">
                  <a:moveTo>
                    <a:pt x="0" y="2705100"/>
                  </a:moveTo>
                  <a:lnTo>
                    <a:pt x="4227575" y="2705100"/>
                  </a:lnTo>
                  <a:lnTo>
                    <a:pt x="4227575" y="0"/>
                  </a:lnTo>
                  <a:lnTo>
                    <a:pt x="0" y="0"/>
                  </a:lnTo>
                  <a:lnTo>
                    <a:pt x="0" y="270510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5757" y="412750"/>
            <a:ext cx="386651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9D2412"/>
                </a:solidFill>
              </a:rPr>
              <a:t>Northern</a:t>
            </a:r>
            <a:r>
              <a:rPr sz="3300" spc="-70" dirty="0">
                <a:solidFill>
                  <a:srgbClr val="9D2412"/>
                </a:solidFill>
              </a:rPr>
              <a:t> </a:t>
            </a:r>
            <a:r>
              <a:rPr sz="3300" spc="-5" dirty="0">
                <a:solidFill>
                  <a:srgbClr val="9D2412"/>
                </a:solidFill>
              </a:rPr>
              <a:t>Mountains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762762" y="2896361"/>
            <a:ext cx="289560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2762" y="2896361"/>
            <a:ext cx="2895600" cy="1447800"/>
          </a:xfrm>
          <a:prstGeom prst="rect">
            <a:avLst/>
          </a:prstGeom>
          <a:ln w="10668">
            <a:solidFill>
              <a:srgbClr val="BA6025"/>
            </a:solidFill>
          </a:ln>
        </p:spPr>
        <p:txBody>
          <a:bodyPr vert="horz" wrap="square" lIns="0" tIns="257810" rIns="0" bIns="0" rtlCol="0">
            <a:spAutoFit/>
          </a:bodyPr>
          <a:lstStyle/>
          <a:p>
            <a:pPr marL="294005" marR="288925" algn="ctr">
              <a:lnSpc>
                <a:spcPct val="100000"/>
              </a:lnSpc>
              <a:spcBef>
                <a:spcPts val="2030"/>
              </a:spcBef>
              <a:tabLst>
                <a:tab pos="925194" algn="l"/>
              </a:tabLst>
            </a:pPr>
            <a:r>
              <a:rPr sz="2000" b="1" dirty="0">
                <a:solidFill>
                  <a:srgbClr val="FFE636"/>
                </a:solidFill>
                <a:latin typeface="Georgia"/>
                <a:cs typeface="Georgia"/>
              </a:rPr>
              <a:t>Sub	</a:t>
            </a:r>
            <a:r>
              <a:rPr sz="2000" b="1" spc="-5" dirty="0">
                <a:solidFill>
                  <a:srgbClr val="FFE636"/>
                </a:solidFill>
                <a:latin typeface="Georgia"/>
                <a:cs typeface="Georgia"/>
              </a:rPr>
              <a:t>Himalayas  Height:</a:t>
            </a:r>
            <a:r>
              <a:rPr sz="2000" b="1" spc="-70" dirty="0">
                <a:solidFill>
                  <a:srgbClr val="FFE636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FFE636"/>
                </a:solidFill>
                <a:latin typeface="Georgia"/>
                <a:cs typeface="Georgia"/>
              </a:rPr>
              <a:t>600-1200  </a:t>
            </a:r>
            <a:r>
              <a:rPr sz="2000" b="1" spc="-5" dirty="0">
                <a:solidFill>
                  <a:srgbClr val="FFE636"/>
                </a:solidFill>
                <a:latin typeface="Georgia"/>
                <a:cs typeface="Georgia"/>
              </a:rPr>
              <a:t>meter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043364" y="4719764"/>
            <a:ext cx="2827655" cy="1458595"/>
            <a:chOff x="3043364" y="4719764"/>
            <a:chExt cx="2827655" cy="1458595"/>
          </a:xfrm>
        </p:grpSpPr>
        <p:sp>
          <p:nvSpPr>
            <p:cNvPr id="6" name="object 6"/>
            <p:cNvSpPr/>
            <p:nvPr/>
          </p:nvSpPr>
          <p:spPr>
            <a:xfrm>
              <a:off x="3048761" y="4725162"/>
              <a:ext cx="2743200" cy="1447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8761" y="4725162"/>
              <a:ext cx="2743200" cy="1447800"/>
            </a:xfrm>
            <a:custGeom>
              <a:avLst/>
              <a:gdLst/>
              <a:ahLst/>
              <a:cxnLst/>
              <a:rect l="l" t="t" r="r" b="b"/>
              <a:pathLst>
                <a:path w="2743200" h="1447800">
                  <a:moveTo>
                    <a:pt x="0" y="1447800"/>
                  </a:moveTo>
                  <a:lnTo>
                    <a:pt x="2743200" y="1447800"/>
                  </a:lnTo>
                  <a:lnTo>
                    <a:pt x="2743200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ln w="10668">
              <a:solidFill>
                <a:srgbClr val="BA602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63823" y="4907280"/>
              <a:ext cx="2534412" cy="5699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55619" y="5212080"/>
              <a:ext cx="2814828" cy="5699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93007" y="5516880"/>
              <a:ext cx="1874519" cy="5699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202685" y="4970526"/>
            <a:ext cx="24345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E636"/>
                </a:solidFill>
                <a:latin typeface="Georgia"/>
                <a:cs typeface="Georgia"/>
              </a:rPr>
              <a:t>Great Himalayas  Height: </a:t>
            </a:r>
            <a:r>
              <a:rPr sz="2000" b="1" dirty="0">
                <a:solidFill>
                  <a:srgbClr val="FFE636"/>
                </a:solidFill>
                <a:latin typeface="Georgia"/>
                <a:cs typeface="Georgia"/>
              </a:rPr>
              <a:t>more</a:t>
            </a:r>
            <a:r>
              <a:rPr sz="2000" b="1" spc="-60" dirty="0">
                <a:solidFill>
                  <a:srgbClr val="FFE636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FFE636"/>
                </a:solidFill>
                <a:latin typeface="Georgia"/>
                <a:cs typeface="Georgia"/>
              </a:rPr>
              <a:t>than  4600</a:t>
            </a:r>
            <a:r>
              <a:rPr sz="2000" b="1" spc="-10" dirty="0">
                <a:solidFill>
                  <a:srgbClr val="FFE636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FFE636"/>
                </a:solidFill>
                <a:latin typeface="Georgia"/>
                <a:cs typeface="Georgia"/>
              </a:rPr>
              <a:t>meter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10364" y="2890964"/>
            <a:ext cx="2900680" cy="1534795"/>
            <a:chOff x="5710364" y="2890964"/>
            <a:chExt cx="2900680" cy="1534795"/>
          </a:xfrm>
        </p:grpSpPr>
        <p:sp>
          <p:nvSpPr>
            <p:cNvPr id="13" name="object 13"/>
            <p:cNvSpPr/>
            <p:nvPr/>
          </p:nvSpPr>
          <p:spPr>
            <a:xfrm>
              <a:off x="5715762" y="2896361"/>
              <a:ext cx="2819399" cy="1524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15762" y="2896361"/>
              <a:ext cx="2819400" cy="1524000"/>
            </a:xfrm>
            <a:custGeom>
              <a:avLst/>
              <a:gdLst/>
              <a:ahLst/>
              <a:cxnLst/>
              <a:rect l="l" t="t" r="r" b="b"/>
              <a:pathLst>
                <a:path w="2819400" h="1524000">
                  <a:moveTo>
                    <a:pt x="0" y="1524000"/>
                  </a:moveTo>
                  <a:lnTo>
                    <a:pt x="2819399" y="1524000"/>
                  </a:lnTo>
                  <a:lnTo>
                    <a:pt x="2819399" y="0"/>
                  </a:lnTo>
                  <a:lnTo>
                    <a:pt x="0" y="0"/>
                  </a:lnTo>
                  <a:lnTo>
                    <a:pt x="0" y="1524000"/>
                  </a:lnTo>
                  <a:close/>
                </a:path>
              </a:pathLst>
            </a:custGeom>
            <a:ln w="10668">
              <a:solidFill>
                <a:srgbClr val="BA602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07964" y="3116579"/>
              <a:ext cx="2656332" cy="5699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24144" y="3421379"/>
              <a:ext cx="2040636" cy="5699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23404" y="3421379"/>
              <a:ext cx="437388" cy="56997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19416" y="3421379"/>
              <a:ext cx="1091183" cy="56997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74536" y="3726179"/>
              <a:ext cx="1123187" cy="56997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871717" y="3178886"/>
            <a:ext cx="250698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E636"/>
                </a:solidFill>
                <a:latin typeface="Georgia"/>
                <a:cs typeface="Georgia"/>
              </a:rPr>
              <a:t>Lesser </a:t>
            </a:r>
            <a:r>
              <a:rPr sz="2000" b="1" spc="-5" dirty="0">
                <a:solidFill>
                  <a:srgbClr val="FFE636"/>
                </a:solidFill>
                <a:latin typeface="Georgia"/>
                <a:cs typeface="Georgia"/>
              </a:rPr>
              <a:t>Himalayas  Height:</a:t>
            </a:r>
            <a:r>
              <a:rPr sz="2000" b="1" spc="-40" dirty="0">
                <a:solidFill>
                  <a:srgbClr val="FFE636"/>
                </a:solidFill>
                <a:latin typeface="Georgia"/>
                <a:cs typeface="Georgia"/>
              </a:rPr>
              <a:t> </a:t>
            </a:r>
            <a:r>
              <a:rPr sz="2000" b="1" spc="-5" dirty="0">
                <a:solidFill>
                  <a:srgbClr val="FFE636"/>
                </a:solidFill>
                <a:latin typeface="Georgia"/>
                <a:cs typeface="Georgia"/>
              </a:rPr>
              <a:t>1800-4600  meter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119564" y="1595564"/>
            <a:ext cx="2830195" cy="1091565"/>
            <a:chOff x="3119564" y="1595564"/>
            <a:chExt cx="2830195" cy="1091565"/>
          </a:xfrm>
        </p:grpSpPr>
        <p:sp>
          <p:nvSpPr>
            <p:cNvPr id="22" name="object 22"/>
            <p:cNvSpPr/>
            <p:nvPr/>
          </p:nvSpPr>
          <p:spPr>
            <a:xfrm>
              <a:off x="3124961" y="1600962"/>
              <a:ext cx="2819400" cy="9906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124961" y="1600962"/>
              <a:ext cx="2819400" cy="990600"/>
            </a:xfrm>
            <a:custGeom>
              <a:avLst/>
              <a:gdLst/>
              <a:ahLst/>
              <a:cxnLst/>
              <a:rect l="l" t="t" r="r" b="b"/>
              <a:pathLst>
                <a:path w="2819400" h="990600">
                  <a:moveTo>
                    <a:pt x="0" y="990600"/>
                  </a:moveTo>
                  <a:lnTo>
                    <a:pt x="2819400" y="990600"/>
                  </a:lnTo>
                  <a:lnTo>
                    <a:pt x="2819400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10668">
              <a:solidFill>
                <a:srgbClr val="BA602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09543" y="1674876"/>
              <a:ext cx="2680716" cy="101193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481578" y="1793875"/>
            <a:ext cx="2106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E636"/>
                </a:solidFill>
                <a:latin typeface="Times New Roman"/>
                <a:cs typeface="Times New Roman"/>
              </a:rPr>
              <a:t>Himalayas: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653028" y="2586227"/>
            <a:ext cx="1991995" cy="2144395"/>
            <a:chOff x="3653028" y="2586227"/>
            <a:chExt cx="1991995" cy="2144395"/>
          </a:xfrm>
        </p:grpSpPr>
        <p:sp>
          <p:nvSpPr>
            <p:cNvPr id="27" name="object 27"/>
            <p:cNvSpPr/>
            <p:nvPr/>
          </p:nvSpPr>
          <p:spPr>
            <a:xfrm>
              <a:off x="4344162" y="2591561"/>
              <a:ext cx="533400" cy="2133600"/>
            </a:xfrm>
            <a:custGeom>
              <a:avLst/>
              <a:gdLst/>
              <a:ahLst/>
              <a:cxnLst/>
              <a:rect l="l" t="t" r="r" b="b"/>
              <a:pathLst>
                <a:path w="533400" h="2133600">
                  <a:moveTo>
                    <a:pt x="400050" y="0"/>
                  </a:moveTo>
                  <a:lnTo>
                    <a:pt x="133350" y="0"/>
                  </a:lnTo>
                  <a:lnTo>
                    <a:pt x="133350" y="1866900"/>
                  </a:lnTo>
                  <a:lnTo>
                    <a:pt x="0" y="1866900"/>
                  </a:lnTo>
                  <a:lnTo>
                    <a:pt x="266700" y="2133600"/>
                  </a:lnTo>
                  <a:lnTo>
                    <a:pt x="533400" y="1866900"/>
                  </a:lnTo>
                  <a:lnTo>
                    <a:pt x="400050" y="18669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44162" y="2591561"/>
              <a:ext cx="533400" cy="2133600"/>
            </a:xfrm>
            <a:custGeom>
              <a:avLst/>
              <a:gdLst/>
              <a:ahLst/>
              <a:cxnLst/>
              <a:rect l="l" t="t" r="r" b="b"/>
              <a:pathLst>
                <a:path w="533400" h="2133600">
                  <a:moveTo>
                    <a:pt x="0" y="1866900"/>
                  </a:moveTo>
                  <a:lnTo>
                    <a:pt x="133350" y="1866900"/>
                  </a:lnTo>
                  <a:lnTo>
                    <a:pt x="133350" y="0"/>
                  </a:lnTo>
                  <a:lnTo>
                    <a:pt x="400050" y="0"/>
                  </a:lnTo>
                  <a:lnTo>
                    <a:pt x="400050" y="1866900"/>
                  </a:lnTo>
                  <a:lnTo>
                    <a:pt x="533400" y="1866900"/>
                  </a:lnTo>
                  <a:lnTo>
                    <a:pt x="266700" y="2133600"/>
                  </a:lnTo>
                  <a:lnTo>
                    <a:pt x="0" y="1866900"/>
                  </a:lnTo>
                  <a:close/>
                </a:path>
              </a:pathLst>
            </a:custGeom>
            <a:ln w="10668">
              <a:solidFill>
                <a:srgbClr val="BA602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25162" y="3582161"/>
              <a:ext cx="914400" cy="381000"/>
            </a:xfrm>
            <a:custGeom>
              <a:avLst/>
              <a:gdLst/>
              <a:ahLst/>
              <a:cxnLst/>
              <a:rect l="l" t="t" r="r" b="b"/>
              <a:pathLst>
                <a:path w="914400" h="381000">
                  <a:moveTo>
                    <a:pt x="723900" y="0"/>
                  </a:moveTo>
                  <a:lnTo>
                    <a:pt x="723900" y="95250"/>
                  </a:lnTo>
                  <a:lnTo>
                    <a:pt x="0" y="95250"/>
                  </a:lnTo>
                  <a:lnTo>
                    <a:pt x="0" y="285750"/>
                  </a:lnTo>
                  <a:lnTo>
                    <a:pt x="723900" y="285750"/>
                  </a:lnTo>
                  <a:lnTo>
                    <a:pt x="723900" y="381000"/>
                  </a:lnTo>
                  <a:lnTo>
                    <a:pt x="914400" y="190500"/>
                  </a:lnTo>
                  <a:lnTo>
                    <a:pt x="72390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25162" y="3582161"/>
              <a:ext cx="914400" cy="381000"/>
            </a:xfrm>
            <a:custGeom>
              <a:avLst/>
              <a:gdLst/>
              <a:ahLst/>
              <a:cxnLst/>
              <a:rect l="l" t="t" r="r" b="b"/>
              <a:pathLst>
                <a:path w="914400" h="381000">
                  <a:moveTo>
                    <a:pt x="0" y="95250"/>
                  </a:moveTo>
                  <a:lnTo>
                    <a:pt x="723900" y="95250"/>
                  </a:lnTo>
                  <a:lnTo>
                    <a:pt x="723900" y="0"/>
                  </a:lnTo>
                  <a:lnTo>
                    <a:pt x="914400" y="190500"/>
                  </a:lnTo>
                  <a:lnTo>
                    <a:pt x="723900" y="381000"/>
                  </a:lnTo>
                  <a:lnTo>
                    <a:pt x="723900" y="285750"/>
                  </a:lnTo>
                  <a:lnTo>
                    <a:pt x="0" y="285750"/>
                  </a:lnTo>
                  <a:lnTo>
                    <a:pt x="0" y="95250"/>
                  </a:lnTo>
                  <a:close/>
                </a:path>
              </a:pathLst>
            </a:custGeom>
            <a:ln w="10668">
              <a:solidFill>
                <a:srgbClr val="BA602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58362" y="3582161"/>
              <a:ext cx="914400" cy="381000"/>
            </a:xfrm>
            <a:custGeom>
              <a:avLst/>
              <a:gdLst/>
              <a:ahLst/>
              <a:cxnLst/>
              <a:rect l="l" t="t" r="r" b="b"/>
              <a:pathLst>
                <a:path w="914400" h="381000">
                  <a:moveTo>
                    <a:pt x="190500" y="0"/>
                  </a:moveTo>
                  <a:lnTo>
                    <a:pt x="0" y="190500"/>
                  </a:lnTo>
                  <a:lnTo>
                    <a:pt x="190500" y="381000"/>
                  </a:lnTo>
                  <a:lnTo>
                    <a:pt x="190500" y="285750"/>
                  </a:lnTo>
                  <a:lnTo>
                    <a:pt x="914400" y="285750"/>
                  </a:lnTo>
                  <a:lnTo>
                    <a:pt x="914400" y="95250"/>
                  </a:lnTo>
                  <a:lnTo>
                    <a:pt x="190500" y="9525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658362" y="3582161"/>
              <a:ext cx="914400" cy="381000"/>
            </a:xfrm>
            <a:custGeom>
              <a:avLst/>
              <a:gdLst/>
              <a:ahLst/>
              <a:cxnLst/>
              <a:rect l="l" t="t" r="r" b="b"/>
              <a:pathLst>
                <a:path w="914400" h="381000">
                  <a:moveTo>
                    <a:pt x="0" y="190500"/>
                  </a:moveTo>
                  <a:lnTo>
                    <a:pt x="190500" y="0"/>
                  </a:lnTo>
                  <a:lnTo>
                    <a:pt x="190500" y="95250"/>
                  </a:lnTo>
                  <a:lnTo>
                    <a:pt x="914400" y="95250"/>
                  </a:lnTo>
                  <a:lnTo>
                    <a:pt x="914400" y="285750"/>
                  </a:lnTo>
                  <a:lnTo>
                    <a:pt x="190500" y="285750"/>
                  </a:lnTo>
                  <a:lnTo>
                    <a:pt x="190500" y="381000"/>
                  </a:lnTo>
                  <a:lnTo>
                    <a:pt x="0" y="190500"/>
                  </a:lnTo>
                  <a:close/>
                </a:path>
              </a:pathLst>
            </a:custGeom>
            <a:ln w="10668">
              <a:solidFill>
                <a:srgbClr val="BA6025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823</Words>
  <Application>Microsoft Office PowerPoint</Application>
  <PresentationFormat>On-screen Show (4:3)</PresentationFormat>
  <Paragraphs>180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Physical Features of</vt:lpstr>
      <vt:lpstr>Satellite view of South Asia</vt:lpstr>
      <vt:lpstr>Political Map of Pakistan</vt:lpstr>
      <vt:lpstr>Neighbors of Pakistan</vt:lpstr>
      <vt:lpstr>Immediate Neighbor Countries</vt:lpstr>
      <vt:lpstr>Physical Map of Pakistan</vt:lpstr>
      <vt:lpstr>Physical Division of Pakistan</vt:lpstr>
      <vt:lpstr>Mountains</vt:lpstr>
      <vt:lpstr>Northern Mountains</vt:lpstr>
      <vt:lpstr>Northern Mountains</vt:lpstr>
      <vt:lpstr>North Western Mountains</vt:lpstr>
      <vt:lpstr>Western Highlands</vt:lpstr>
      <vt:lpstr>Western Highlands</vt:lpstr>
      <vt:lpstr>Western Highlands</vt:lpstr>
      <vt:lpstr>The Suleman and Kirthar Ranges:</vt:lpstr>
      <vt:lpstr>The Indus Plains</vt:lpstr>
      <vt:lpstr>The Indus Plains</vt:lpstr>
      <vt:lpstr>The Indus Plains</vt:lpstr>
      <vt:lpstr>The Indus Plains</vt:lpstr>
      <vt:lpstr>The Indus Plains</vt:lpstr>
      <vt:lpstr>The Indus Plains</vt:lpstr>
      <vt:lpstr>Deserts of Pakistan</vt:lpstr>
      <vt:lpstr>Deserts of Pakistan</vt:lpstr>
      <vt:lpstr>Deserts of Pakistan</vt:lpstr>
      <vt:lpstr>Slide 25</vt:lpstr>
      <vt:lpstr>The Plateaus of Pakistan</vt:lpstr>
      <vt:lpstr>The Plateaus of Pakistan</vt:lpstr>
      <vt:lpstr>The Plateaus of Pakistan</vt:lpstr>
      <vt:lpstr>Thank You Source:- linkedin/slideshare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Features of</dc:title>
  <cp:lastModifiedBy>sneha</cp:lastModifiedBy>
  <cp:revision>1</cp:revision>
  <dcterms:created xsi:type="dcterms:W3CDTF">2020-04-28T06:20:51Z</dcterms:created>
  <dcterms:modified xsi:type="dcterms:W3CDTF">2020-04-28T06:31:13Z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2020-04-28T00:00:00Z</vt:filetime>
  </property>
</Properties>
</file>